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Bicubik" panose="02000503020000020004" pitchFamily="2" charset="0"/>
      <p:regular r:id="rId20"/>
    </p:embeddedFont>
    <p:embeddedFont>
      <p:font typeface="Calibri" panose="020F0502020204030204" pitchFamily="34" charset="0"/>
      <p:regular r:id="rId21"/>
      <p:bold r:id="rId22"/>
      <p:italic r:id="rId23"/>
      <p:boldItalic r:id="rId24"/>
    </p:embeddedFont>
    <p:embeddedFont>
      <p:font typeface="Computer Says No" pitchFamily="2" charset="0"/>
      <p:regular r:id="rId25"/>
    </p:embeddedFont>
    <p:embeddedFont>
      <p:font typeface="Poppins" pitchFamily="2" charset="77"/>
      <p:regular r:id="rId26"/>
      <p:bold r:id="rId27"/>
      <p:italic r:id="rId28"/>
      <p:boldItalic r:id="rId29"/>
    </p:embeddedFont>
    <p:embeddedFont>
      <p:font typeface="Poppins Light" panose="020B0604020202020204" pitchFamily="34" charset="0"/>
      <p:regular r:id="rId30"/>
      <p: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26" autoAdjust="0"/>
    <p:restoredTop sz="94599" autoAdjust="0"/>
  </p:normalViewPr>
  <p:slideViewPr>
    <p:cSldViewPr>
      <p:cViewPr varScale="1">
        <p:scale>
          <a:sx n="80" d="100"/>
          <a:sy n="80" d="100"/>
        </p:scale>
        <p:origin x="128" y="6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8.pn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3.png"/><Relationship Id="rId10" Type="http://schemas.openxmlformats.org/officeDocument/2006/relationships/image" Target="../media/image34.png"/><Relationship Id="rId4" Type="http://schemas.openxmlformats.org/officeDocument/2006/relationships/image" Target="../media/image29.svg"/><Relationship Id="rId9" Type="http://schemas.openxmlformats.org/officeDocument/2006/relationships/image" Target="../media/image33.svg"/><Relationship Id="rId1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28.pn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png"/><Relationship Id="rId10" Type="http://schemas.openxmlformats.org/officeDocument/2006/relationships/image" Target="../media/image43.png"/><Relationship Id="rId4" Type="http://schemas.openxmlformats.org/officeDocument/2006/relationships/image" Target="../media/image29.svg"/><Relationship Id="rId9" Type="http://schemas.openxmlformats.org/officeDocument/2006/relationships/image" Target="../media/image42.svg"/><Relationship Id="rId1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50.png"/><Relationship Id="rId4" Type="http://schemas.openxmlformats.org/officeDocument/2006/relationships/image" Target="../media/image49.sv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sv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RO"/>
          </a:p>
        </p:txBody>
      </p:sp>
      <p:sp>
        <p:nvSpPr>
          <p:cNvPr id="3" name="Freeform 3"/>
          <p:cNvSpPr/>
          <p:nvPr/>
        </p:nvSpPr>
        <p:spPr>
          <a:xfrm>
            <a:off x="-2592032"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RO"/>
          </a:p>
        </p:txBody>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txBody>
          <a:bodyPr/>
          <a:lstStyle/>
          <a:p>
            <a:endParaRPr lang="en-RO"/>
          </a:p>
        </p:txBody>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RO"/>
          </a:p>
        </p:txBody>
      </p:sp>
      <p:sp>
        <p:nvSpPr>
          <p:cNvPr id="6" name="TextBox 6"/>
          <p:cNvSpPr txBox="1"/>
          <p:nvPr/>
        </p:nvSpPr>
        <p:spPr>
          <a:xfrm>
            <a:off x="1868285" y="7683084"/>
            <a:ext cx="6926813" cy="464458"/>
          </a:xfrm>
          <a:prstGeom prst="rect">
            <a:avLst/>
          </a:prstGeom>
        </p:spPr>
        <p:txBody>
          <a:bodyPr lIns="0" tIns="0" rIns="0" bIns="0" rtlCol="0" anchor="t">
            <a:spAutoFit/>
          </a:bodyPr>
          <a:lstStyle/>
          <a:p>
            <a:pPr algn="ctr">
              <a:lnSpc>
                <a:spcPts val="3799"/>
              </a:lnSpc>
            </a:pPr>
            <a:r>
              <a:rPr lang="en-US" sz="2714">
                <a:solidFill>
                  <a:srgbClr val="6866E1"/>
                </a:solidFill>
                <a:latin typeface="Computer Says No"/>
                <a:ea typeface="Computer Says No"/>
                <a:cs typeface="Computer Says No"/>
                <a:sym typeface="Computer Says No"/>
              </a:rPr>
              <a:t>Croitoru Andreea-Bianca gr.222</a:t>
            </a: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txBody>
          <a:bodyPr/>
          <a:lstStyle/>
          <a:p>
            <a:endParaRPr lang="en-RO"/>
          </a:p>
        </p:txBody>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txBody>
          <a:bodyPr/>
          <a:lstStyle/>
          <a:p>
            <a:endParaRPr lang="en-RO"/>
          </a:p>
        </p:txBody>
      </p:sp>
      <p:sp>
        <p:nvSpPr>
          <p:cNvPr id="9" name="TextBox 9"/>
          <p:cNvSpPr txBox="1"/>
          <p:nvPr/>
        </p:nvSpPr>
        <p:spPr>
          <a:xfrm>
            <a:off x="892228" y="3397436"/>
            <a:ext cx="9099940" cy="4342798"/>
          </a:xfrm>
          <a:prstGeom prst="rect">
            <a:avLst/>
          </a:prstGeom>
        </p:spPr>
        <p:txBody>
          <a:bodyPr lIns="0" tIns="0" rIns="0" bIns="0" rtlCol="0" anchor="t">
            <a:spAutoFit/>
          </a:bodyPr>
          <a:lstStyle/>
          <a:p>
            <a:pPr algn="ctr">
              <a:lnSpc>
                <a:spcPts val="5673"/>
              </a:lnSpc>
            </a:pPr>
            <a:r>
              <a:rPr lang="en-US" sz="5848">
                <a:solidFill>
                  <a:srgbClr val="6866E1"/>
                </a:solidFill>
                <a:latin typeface="Bicubik"/>
                <a:ea typeface="Bicubik"/>
                <a:cs typeface="Bicubik"/>
                <a:sym typeface="Bicubik"/>
              </a:rPr>
              <a:t>EXPLORING </a:t>
            </a:r>
          </a:p>
          <a:p>
            <a:pPr algn="ctr">
              <a:lnSpc>
                <a:spcPts val="5673"/>
              </a:lnSpc>
            </a:pPr>
            <a:r>
              <a:rPr lang="en-US" sz="5848">
                <a:solidFill>
                  <a:srgbClr val="6866E1"/>
                </a:solidFill>
                <a:latin typeface="Bicubik"/>
                <a:ea typeface="Bicubik"/>
                <a:cs typeface="Bicubik"/>
                <a:sym typeface="Bicubik"/>
              </a:rPr>
              <a:t>HUMAN-COMPUTER INTERACTION:</a:t>
            </a:r>
          </a:p>
          <a:p>
            <a:pPr algn="ctr">
              <a:lnSpc>
                <a:spcPts val="5673"/>
              </a:lnSpc>
            </a:pPr>
            <a:r>
              <a:rPr lang="en-US" sz="5848">
                <a:solidFill>
                  <a:srgbClr val="6866E1"/>
                </a:solidFill>
                <a:latin typeface="Bicubik"/>
                <a:ea typeface="Bicubik"/>
                <a:cs typeface="Bicubik"/>
                <a:sym typeface="Bicubik"/>
              </a:rPr>
              <a:t>PAST, PRESENT, AND FUTURE</a:t>
            </a:r>
          </a:p>
          <a:p>
            <a:pPr algn="ctr">
              <a:lnSpc>
                <a:spcPts val="5673"/>
              </a:lnSpc>
            </a:pPr>
            <a:endParaRPr lang="en-US" sz="5848">
              <a:solidFill>
                <a:srgbClr val="6866E1"/>
              </a:solidFill>
              <a:latin typeface="Bicubik"/>
              <a:ea typeface="Bicubik"/>
              <a:cs typeface="Bicubik"/>
              <a:sym typeface="Bicubik"/>
            </a:endParaRPr>
          </a:p>
        </p:txBody>
      </p:sp>
      <p:sp>
        <p:nvSpPr>
          <p:cNvPr id="10" name="Freeform 10"/>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txBody>
          <a:bodyPr/>
          <a:lstStyle/>
          <a:p>
            <a:endParaRPr lang="en-RO"/>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340247" y="412247"/>
            <a:ext cx="7937973" cy="9510914"/>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3933" r="-33933"/>
              </a:stretch>
            </a:blipFill>
          </p:spPr>
          <p:txBody>
            <a:bodyPr/>
            <a:lstStyle/>
            <a:p>
              <a:endParaRPr lang="en-RO"/>
            </a:p>
          </p:txBody>
        </p:sp>
      </p:grpSp>
      <p:sp>
        <p:nvSpPr>
          <p:cNvPr id="4" name="TextBox 4"/>
          <p:cNvSpPr txBox="1"/>
          <p:nvPr/>
        </p:nvSpPr>
        <p:spPr>
          <a:xfrm>
            <a:off x="8437211" y="2386246"/>
            <a:ext cx="8652476" cy="1032113"/>
          </a:xfrm>
          <a:prstGeom prst="rect">
            <a:avLst/>
          </a:prstGeom>
        </p:spPr>
        <p:txBody>
          <a:bodyPr lIns="0" tIns="0" rIns="0" bIns="0" rtlCol="0" anchor="t">
            <a:spAutoFit/>
          </a:bodyPr>
          <a:lstStyle/>
          <a:p>
            <a:pPr marL="0" lvl="0" indent="0" algn="l">
              <a:lnSpc>
                <a:spcPts val="6934"/>
              </a:lnSpc>
              <a:spcBef>
                <a:spcPct val="0"/>
              </a:spcBef>
            </a:pPr>
            <a:r>
              <a:rPr lang="en-US" sz="9631">
                <a:solidFill>
                  <a:srgbClr val="6866E1"/>
                </a:solidFill>
                <a:latin typeface="Computer Says No"/>
                <a:ea typeface="Computer Says No"/>
                <a:cs typeface="Computer Says No"/>
                <a:sym typeface="Computer Says No"/>
              </a:rPr>
              <a:t>SMART DEVICES AND IOT </a:t>
            </a:r>
          </a:p>
        </p:txBody>
      </p:sp>
      <p:sp>
        <p:nvSpPr>
          <p:cNvPr id="5" name="TextBox 5"/>
          <p:cNvSpPr txBox="1"/>
          <p:nvPr/>
        </p:nvSpPr>
        <p:spPr>
          <a:xfrm>
            <a:off x="8437211" y="3485141"/>
            <a:ext cx="8223524" cy="3765839"/>
          </a:xfrm>
          <a:prstGeom prst="rect">
            <a:avLst/>
          </a:prstGeom>
        </p:spPr>
        <p:txBody>
          <a:bodyPr lIns="0" tIns="0" rIns="0" bIns="0" rtlCol="0" anchor="t">
            <a:spAutoFit/>
          </a:bodyPr>
          <a:lstStyle/>
          <a:p>
            <a:pPr algn="l">
              <a:lnSpc>
                <a:spcPts val="3729"/>
              </a:lnSpc>
            </a:pPr>
            <a:r>
              <a:rPr lang="en-GB" sz="2301" dirty="0">
                <a:solidFill>
                  <a:srgbClr val="FFFFFF"/>
                </a:solidFill>
                <a:latin typeface="Poppins Light"/>
                <a:ea typeface="Poppins Light"/>
                <a:cs typeface="Poppins Light"/>
                <a:sym typeface="Poppins Light"/>
              </a:rPr>
              <a:t>HCI enables seamless interaction with Internet of Things (IoT) devices, such as smart thermostats, home assistants, and wearable technology. Through intuitive interfaces and voice commands, users can control their environment and access information effortlessly. For instance, smart home systems allow users to manage lighting, security, and appliances with simple gestures or spoken instructions.</a:t>
            </a:r>
          </a:p>
        </p:txBody>
      </p:sp>
      <p:sp>
        <p:nvSpPr>
          <p:cNvPr id="6" name="Freeform 6"/>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RO"/>
          </a:p>
        </p:txBody>
      </p:sp>
      <p:sp>
        <p:nvSpPr>
          <p:cNvPr id="7" name="Freeform 7"/>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RO"/>
          </a:p>
        </p:txBody>
      </p:sp>
      <p:sp>
        <p:nvSpPr>
          <p:cNvPr id="8" name="Freeform 8"/>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en-RO"/>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340247" y="412247"/>
            <a:ext cx="7937973" cy="9510914"/>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56502" r="-56502"/>
              </a:stretch>
            </a:blipFill>
          </p:spPr>
          <p:txBody>
            <a:bodyPr/>
            <a:lstStyle/>
            <a:p>
              <a:endParaRPr lang="en-RO"/>
            </a:p>
          </p:txBody>
        </p:sp>
      </p:grpSp>
      <p:sp>
        <p:nvSpPr>
          <p:cNvPr id="4" name="TextBox 4"/>
          <p:cNvSpPr txBox="1"/>
          <p:nvPr/>
        </p:nvSpPr>
        <p:spPr>
          <a:xfrm>
            <a:off x="8437211" y="2662613"/>
            <a:ext cx="8652476" cy="1032113"/>
          </a:xfrm>
          <a:prstGeom prst="rect">
            <a:avLst/>
          </a:prstGeom>
        </p:spPr>
        <p:txBody>
          <a:bodyPr lIns="0" tIns="0" rIns="0" bIns="0" rtlCol="0" anchor="t">
            <a:spAutoFit/>
          </a:bodyPr>
          <a:lstStyle/>
          <a:p>
            <a:pPr marL="0" lvl="0" indent="0" algn="l">
              <a:lnSpc>
                <a:spcPts val="6934"/>
              </a:lnSpc>
              <a:spcBef>
                <a:spcPct val="0"/>
              </a:spcBef>
            </a:pPr>
            <a:r>
              <a:rPr lang="en-US" sz="9631">
                <a:solidFill>
                  <a:srgbClr val="6866E1"/>
                </a:solidFill>
                <a:latin typeface="Computer Says No"/>
                <a:ea typeface="Computer Says No"/>
                <a:cs typeface="Computer Says No"/>
                <a:sym typeface="Computer Says No"/>
              </a:rPr>
              <a:t>AUTOMOTIVE SYSTEMS </a:t>
            </a:r>
          </a:p>
        </p:txBody>
      </p:sp>
      <p:sp>
        <p:nvSpPr>
          <p:cNvPr id="5" name="TextBox 5"/>
          <p:cNvSpPr txBox="1"/>
          <p:nvPr/>
        </p:nvSpPr>
        <p:spPr>
          <a:xfrm>
            <a:off x="8437211" y="3822924"/>
            <a:ext cx="8223524" cy="2323678"/>
          </a:xfrm>
          <a:prstGeom prst="rect">
            <a:avLst/>
          </a:prstGeom>
        </p:spPr>
        <p:txBody>
          <a:bodyPr lIns="0" tIns="0" rIns="0" bIns="0" rtlCol="0" anchor="t">
            <a:spAutoFit/>
          </a:bodyPr>
          <a:lstStyle/>
          <a:p>
            <a:pPr algn="l">
              <a:lnSpc>
                <a:spcPts val="3729"/>
              </a:lnSpc>
            </a:pPr>
            <a:r>
              <a:rPr lang="en-GB" sz="2301" dirty="0">
                <a:solidFill>
                  <a:srgbClr val="FFFFFF"/>
                </a:solidFill>
                <a:latin typeface="Poppins Light"/>
                <a:ea typeface="Poppins Light"/>
                <a:cs typeface="Poppins Light"/>
                <a:sym typeface="Poppins Light"/>
              </a:rPr>
              <a:t>Modern vehicles incorporate HCI principles in their design, offering interfaces such as touchscreens, voice-controlled navigation, and heads-up displays. These systems enhance safety and convenience by reducing driver distraction and providing real-time information</a:t>
            </a:r>
          </a:p>
        </p:txBody>
      </p:sp>
      <p:sp>
        <p:nvSpPr>
          <p:cNvPr id="6" name="Freeform 6"/>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RO"/>
          </a:p>
        </p:txBody>
      </p:sp>
      <p:sp>
        <p:nvSpPr>
          <p:cNvPr id="7" name="Freeform 7"/>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RO"/>
          </a:p>
        </p:txBody>
      </p:sp>
      <p:sp>
        <p:nvSpPr>
          <p:cNvPr id="8" name="Freeform 8"/>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en-RO"/>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1781131" y="3336811"/>
            <a:ext cx="3605261" cy="1274464"/>
            <a:chOff x="0" y="0"/>
            <a:chExt cx="949534" cy="335661"/>
          </a:xfrm>
        </p:grpSpPr>
        <p:sp>
          <p:nvSpPr>
            <p:cNvPr id="3" name="Freeform 3"/>
            <p:cNvSpPr/>
            <p:nvPr/>
          </p:nvSpPr>
          <p:spPr>
            <a:xfrm>
              <a:off x="0" y="0"/>
              <a:ext cx="949534" cy="335661"/>
            </a:xfrm>
            <a:custGeom>
              <a:avLst/>
              <a:gdLst/>
              <a:ahLst/>
              <a:cxnLst/>
              <a:rect l="l" t="t" r="r" b="b"/>
              <a:pathLst>
                <a:path w="949534" h="335661">
                  <a:moveTo>
                    <a:pt x="0" y="0"/>
                  </a:moveTo>
                  <a:lnTo>
                    <a:pt x="949534" y="0"/>
                  </a:lnTo>
                  <a:lnTo>
                    <a:pt x="949534" y="335661"/>
                  </a:lnTo>
                  <a:lnTo>
                    <a:pt x="0" y="335661"/>
                  </a:lnTo>
                  <a:close/>
                </a:path>
              </a:pathLst>
            </a:custGeom>
            <a:solidFill>
              <a:srgbClr val="000000">
                <a:alpha val="0"/>
              </a:srgbClr>
            </a:solidFill>
            <a:ln w="19050" cap="sq">
              <a:solidFill>
                <a:srgbClr val="FFFFFF"/>
              </a:solidFill>
              <a:prstDash val="solid"/>
              <a:miter/>
            </a:ln>
          </p:spPr>
          <p:txBody>
            <a:bodyPr/>
            <a:lstStyle/>
            <a:p>
              <a:endParaRPr lang="en-RO"/>
            </a:p>
          </p:txBody>
        </p:sp>
        <p:sp>
          <p:nvSpPr>
            <p:cNvPr id="4" name="TextBox 4"/>
            <p:cNvSpPr txBox="1"/>
            <p:nvPr/>
          </p:nvSpPr>
          <p:spPr>
            <a:xfrm>
              <a:off x="0" y="-114300"/>
              <a:ext cx="949534" cy="449961"/>
            </a:xfrm>
            <a:prstGeom prst="rect">
              <a:avLst/>
            </a:prstGeom>
          </p:spPr>
          <p:txBody>
            <a:bodyPr lIns="50800" tIns="50800" rIns="50800" bIns="50800" rtlCol="0" anchor="ctr"/>
            <a:lstStyle/>
            <a:p>
              <a:pPr marL="0" lvl="1" indent="0" algn="ctr">
                <a:lnSpc>
                  <a:spcPts val="4192"/>
                </a:lnSpc>
                <a:spcBef>
                  <a:spcPct val="0"/>
                </a:spcBef>
              </a:pPr>
              <a:r>
                <a:rPr lang="en-US" sz="2588">
                  <a:solidFill>
                    <a:srgbClr val="FFFFFF"/>
                  </a:solidFill>
                  <a:latin typeface="Poppins Light"/>
                  <a:ea typeface="Poppins Light"/>
                  <a:cs typeface="Poppins Light"/>
                  <a:sym typeface="Poppins Light"/>
                </a:rPr>
                <a:t>Designing for Diversity</a:t>
              </a:r>
            </a:p>
          </p:txBody>
        </p:sp>
      </p:grpSp>
      <p:sp>
        <p:nvSpPr>
          <p:cNvPr id="5" name="Freeform 5"/>
          <p:cNvSpPr/>
          <p:nvPr/>
        </p:nvSpPr>
        <p:spPr>
          <a:xfrm rot="7416890">
            <a:off x="13811867" y="-1992170"/>
            <a:ext cx="6613789" cy="5640759"/>
          </a:xfrm>
          <a:custGeom>
            <a:avLst/>
            <a:gdLst/>
            <a:ahLst/>
            <a:cxnLst/>
            <a:rect l="l" t="t" r="r" b="b"/>
            <a:pathLst>
              <a:path w="6613789" h="5640759">
                <a:moveTo>
                  <a:pt x="0" y="0"/>
                </a:moveTo>
                <a:lnTo>
                  <a:pt x="6613789" y="0"/>
                </a:lnTo>
                <a:lnTo>
                  <a:pt x="6613789" y="5640758"/>
                </a:lnTo>
                <a:lnTo>
                  <a:pt x="0" y="5640758"/>
                </a:lnTo>
                <a:lnTo>
                  <a:pt x="0" y="0"/>
                </a:lnTo>
                <a:close/>
              </a:path>
            </a:pathLst>
          </a:custGeom>
          <a:blipFill>
            <a:blip r:embed="rId2"/>
            <a:stretch>
              <a:fillRect/>
            </a:stretch>
          </a:blipFill>
        </p:spPr>
        <p:txBody>
          <a:bodyPr/>
          <a:lstStyle/>
          <a:p>
            <a:endParaRPr lang="en-RO"/>
          </a:p>
        </p:txBody>
      </p:sp>
      <p:sp>
        <p:nvSpPr>
          <p:cNvPr id="6" name="TextBox 6"/>
          <p:cNvSpPr txBox="1"/>
          <p:nvPr/>
        </p:nvSpPr>
        <p:spPr>
          <a:xfrm>
            <a:off x="4427009" y="1162069"/>
            <a:ext cx="8512282" cy="1230699"/>
          </a:xfrm>
          <a:prstGeom prst="rect">
            <a:avLst/>
          </a:prstGeom>
        </p:spPr>
        <p:txBody>
          <a:bodyPr lIns="0" tIns="0" rIns="0" bIns="0" rtlCol="0" anchor="t">
            <a:spAutoFit/>
          </a:bodyPr>
          <a:lstStyle/>
          <a:p>
            <a:pPr marL="0" lvl="0" indent="0" algn="just">
              <a:lnSpc>
                <a:spcPts val="8235"/>
              </a:lnSpc>
              <a:spcBef>
                <a:spcPct val="0"/>
              </a:spcBef>
            </a:pPr>
            <a:r>
              <a:rPr lang="en-US" sz="11438">
                <a:solidFill>
                  <a:srgbClr val="6866E1"/>
                </a:solidFill>
                <a:latin typeface="Computer Says No"/>
                <a:ea typeface="Computer Says No"/>
                <a:cs typeface="Computer Says No"/>
                <a:sym typeface="Computer Says No"/>
              </a:rPr>
              <a:t>CHALLENGES IN HCI</a:t>
            </a:r>
          </a:p>
        </p:txBody>
      </p:sp>
      <p:sp>
        <p:nvSpPr>
          <p:cNvPr id="7" name="TextBox 7"/>
          <p:cNvSpPr txBox="1"/>
          <p:nvPr/>
        </p:nvSpPr>
        <p:spPr>
          <a:xfrm>
            <a:off x="6547653" y="3085787"/>
            <a:ext cx="8227975" cy="1671739"/>
          </a:xfrm>
          <a:prstGeom prst="rect">
            <a:avLst/>
          </a:prstGeom>
        </p:spPr>
        <p:txBody>
          <a:bodyPr lIns="0" tIns="0" rIns="0" bIns="0" rtlCol="0" anchor="t">
            <a:spAutoFit/>
          </a:bodyPr>
          <a:lstStyle/>
          <a:p>
            <a:pPr algn="l">
              <a:lnSpc>
                <a:spcPts val="3323"/>
              </a:lnSpc>
            </a:pPr>
            <a:r>
              <a:rPr lang="en-GB" sz="2051" dirty="0">
                <a:solidFill>
                  <a:srgbClr val="FFFFFF"/>
                </a:solidFill>
                <a:latin typeface="Poppins Light"/>
                <a:ea typeface="Poppins Light"/>
                <a:cs typeface="Poppins Light"/>
                <a:sym typeface="Poppins Light"/>
              </a:rPr>
              <a:t>Creating interfaces that cater to users from varied backgrounds, cultures, and skill levels. This includes considering language differences, cultural preferences, and varying levels of technical expertise</a:t>
            </a:r>
          </a:p>
        </p:txBody>
      </p:sp>
      <p:grpSp>
        <p:nvGrpSpPr>
          <p:cNvPr id="8" name="Group 8"/>
          <p:cNvGrpSpPr/>
          <p:nvPr/>
        </p:nvGrpSpPr>
        <p:grpSpPr>
          <a:xfrm>
            <a:off x="10015034" y="6191562"/>
            <a:ext cx="4760594" cy="1274544"/>
            <a:chOff x="0" y="0"/>
            <a:chExt cx="1253819" cy="335682"/>
          </a:xfrm>
        </p:grpSpPr>
        <p:sp>
          <p:nvSpPr>
            <p:cNvPr id="9" name="Freeform 9"/>
            <p:cNvSpPr/>
            <p:nvPr/>
          </p:nvSpPr>
          <p:spPr>
            <a:xfrm>
              <a:off x="0" y="0"/>
              <a:ext cx="1253819" cy="335682"/>
            </a:xfrm>
            <a:custGeom>
              <a:avLst/>
              <a:gdLst/>
              <a:ahLst/>
              <a:cxnLst/>
              <a:rect l="l" t="t" r="r" b="b"/>
              <a:pathLst>
                <a:path w="1253819" h="335682">
                  <a:moveTo>
                    <a:pt x="0" y="0"/>
                  </a:moveTo>
                  <a:lnTo>
                    <a:pt x="1253819" y="0"/>
                  </a:lnTo>
                  <a:lnTo>
                    <a:pt x="1253819" y="335682"/>
                  </a:lnTo>
                  <a:lnTo>
                    <a:pt x="0" y="335682"/>
                  </a:lnTo>
                  <a:close/>
                </a:path>
              </a:pathLst>
            </a:custGeom>
            <a:solidFill>
              <a:srgbClr val="000000">
                <a:alpha val="0"/>
              </a:srgbClr>
            </a:solidFill>
            <a:ln w="19050" cap="sq">
              <a:solidFill>
                <a:srgbClr val="FFFFFF"/>
              </a:solidFill>
              <a:prstDash val="solid"/>
              <a:miter/>
            </a:ln>
          </p:spPr>
          <p:txBody>
            <a:bodyPr/>
            <a:lstStyle/>
            <a:p>
              <a:endParaRPr lang="en-RO"/>
            </a:p>
          </p:txBody>
        </p:sp>
        <p:sp>
          <p:nvSpPr>
            <p:cNvPr id="10" name="TextBox 10"/>
            <p:cNvSpPr txBox="1"/>
            <p:nvPr/>
          </p:nvSpPr>
          <p:spPr>
            <a:xfrm>
              <a:off x="0" y="-114300"/>
              <a:ext cx="1253819" cy="449982"/>
            </a:xfrm>
            <a:prstGeom prst="rect">
              <a:avLst/>
            </a:prstGeom>
          </p:spPr>
          <p:txBody>
            <a:bodyPr lIns="50800" tIns="50800" rIns="50800" bIns="50800" rtlCol="0" anchor="ctr"/>
            <a:lstStyle/>
            <a:p>
              <a:pPr marL="0" lvl="1" indent="0" algn="ctr">
                <a:lnSpc>
                  <a:spcPts val="4195"/>
                </a:lnSpc>
                <a:spcBef>
                  <a:spcPct val="0"/>
                </a:spcBef>
              </a:pPr>
              <a:r>
                <a:rPr lang="en-US" sz="2589">
                  <a:solidFill>
                    <a:srgbClr val="FFFFFF"/>
                  </a:solidFill>
                  <a:latin typeface="Poppins Light"/>
                  <a:ea typeface="Poppins Light"/>
                  <a:cs typeface="Poppins Light"/>
                  <a:sym typeface="Poppins Light"/>
                </a:rPr>
                <a:t>Balancing Simplicity and Functionality</a:t>
              </a:r>
            </a:p>
          </p:txBody>
        </p:sp>
      </p:grpSp>
      <p:sp>
        <p:nvSpPr>
          <p:cNvPr id="11" name="TextBox 11"/>
          <p:cNvSpPr txBox="1"/>
          <p:nvPr/>
        </p:nvSpPr>
        <p:spPr>
          <a:xfrm>
            <a:off x="1781131" y="6213468"/>
            <a:ext cx="7193740" cy="1252639"/>
          </a:xfrm>
          <a:prstGeom prst="rect">
            <a:avLst/>
          </a:prstGeom>
        </p:spPr>
        <p:txBody>
          <a:bodyPr lIns="0" tIns="0" rIns="0" bIns="0" rtlCol="0" anchor="t">
            <a:spAutoFit/>
          </a:bodyPr>
          <a:lstStyle/>
          <a:p>
            <a:pPr algn="r">
              <a:lnSpc>
                <a:spcPts val="3323"/>
              </a:lnSpc>
            </a:pPr>
            <a:r>
              <a:rPr lang="en-GB" sz="2051" dirty="0">
                <a:solidFill>
                  <a:srgbClr val="FFFFFF"/>
                </a:solidFill>
                <a:latin typeface="Poppins Light"/>
                <a:ea typeface="Poppins Light"/>
                <a:cs typeface="Poppins Light"/>
                <a:sym typeface="Poppins Light"/>
              </a:rPr>
              <a:t>Overly complex interfaces can lead to frustration, while overly simplified ones might lack necessary functionality for power users</a:t>
            </a:r>
          </a:p>
        </p:txBody>
      </p:sp>
      <p:sp>
        <p:nvSpPr>
          <p:cNvPr id="12" name="Freeform 12"/>
          <p:cNvSpPr/>
          <p:nvPr/>
        </p:nvSpPr>
        <p:spPr>
          <a:xfrm rot="3091052">
            <a:off x="-133951" y="5927455"/>
            <a:ext cx="6638823" cy="5976180"/>
          </a:xfrm>
          <a:custGeom>
            <a:avLst/>
            <a:gdLst/>
            <a:ahLst/>
            <a:cxnLst/>
            <a:rect l="l" t="t" r="r" b="b"/>
            <a:pathLst>
              <a:path w="6638823" h="5976180">
                <a:moveTo>
                  <a:pt x="0" y="0"/>
                </a:moveTo>
                <a:lnTo>
                  <a:pt x="6638823" y="0"/>
                </a:lnTo>
                <a:lnTo>
                  <a:pt x="6638823" y="5976179"/>
                </a:lnTo>
                <a:lnTo>
                  <a:pt x="0" y="5976179"/>
                </a:lnTo>
                <a:lnTo>
                  <a:pt x="0" y="0"/>
                </a:lnTo>
                <a:close/>
              </a:path>
            </a:pathLst>
          </a:custGeom>
          <a:blipFill>
            <a:blip r:embed="rId3"/>
            <a:stretch>
              <a:fillRect/>
            </a:stretch>
          </a:blipFill>
        </p:spPr>
        <p:txBody>
          <a:bodyPr/>
          <a:lstStyle/>
          <a:p>
            <a:endParaRPr lang="en-RO"/>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4433750" y="1693959"/>
            <a:ext cx="3605261" cy="750589"/>
            <a:chOff x="0" y="0"/>
            <a:chExt cx="949534" cy="197686"/>
          </a:xfrm>
        </p:grpSpPr>
        <p:sp>
          <p:nvSpPr>
            <p:cNvPr id="3" name="Freeform 3"/>
            <p:cNvSpPr/>
            <p:nvPr/>
          </p:nvSpPr>
          <p:spPr>
            <a:xfrm>
              <a:off x="0" y="0"/>
              <a:ext cx="949534" cy="197686"/>
            </a:xfrm>
            <a:custGeom>
              <a:avLst/>
              <a:gdLst/>
              <a:ahLst/>
              <a:cxnLst/>
              <a:rect l="l" t="t" r="r" b="b"/>
              <a:pathLst>
                <a:path w="949534" h="197686">
                  <a:moveTo>
                    <a:pt x="0" y="0"/>
                  </a:moveTo>
                  <a:lnTo>
                    <a:pt x="949534" y="0"/>
                  </a:lnTo>
                  <a:lnTo>
                    <a:pt x="949534" y="197686"/>
                  </a:lnTo>
                  <a:lnTo>
                    <a:pt x="0" y="197686"/>
                  </a:lnTo>
                  <a:close/>
                </a:path>
              </a:pathLst>
            </a:custGeom>
            <a:solidFill>
              <a:srgbClr val="000000">
                <a:alpha val="0"/>
              </a:srgbClr>
            </a:solidFill>
            <a:ln w="19050" cap="sq">
              <a:solidFill>
                <a:srgbClr val="FFFFFF"/>
              </a:solidFill>
              <a:prstDash val="solid"/>
              <a:miter/>
            </a:ln>
          </p:spPr>
          <p:txBody>
            <a:bodyPr/>
            <a:lstStyle/>
            <a:p>
              <a:endParaRPr lang="en-RO"/>
            </a:p>
          </p:txBody>
        </p:sp>
        <p:sp>
          <p:nvSpPr>
            <p:cNvPr id="4" name="TextBox 4"/>
            <p:cNvSpPr txBox="1"/>
            <p:nvPr/>
          </p:nvSpPr>
          <p:spPr>
            <a:xfrm>
              <a:off x="0" y="-114300"/>
              <a:ext cx="949534" cy="311986"/>
            </a:xfrm>
            <a:prstGeom prst="rect">
              <a:avLst/>
            </a:prstGeom>
          </p:spPr>
          <p:txBody>
            <a:bodyPr lIns="50800" tIns="50800" rIns="50800" bIns="50800" rtlCol="0" anchor="ctr"/>
            <a:lstStyle/>
            <a:p>
              <a:pPr marL="0" lvl="1" indent="0" algn="ctr">
                <a:lnSpc>
                  <a:spcPts val="4192"/>
                </a:lnSpc>
                <a:spcBef>
                  <a:spcPct val="0"/>
                </a:spcBef>
              </a:pPr>
              <a:r>
                <a:rPr lang="en-US" sz="2588">
                  <a:solidFill>
                    <a:srgbClr val="FFFFFF"/>
                  </a:solidFill>
                  <a:latin typeface="Poppins Light"/>
                  <a:ea typeface="Poppins Light"/>
                  <a:cs typeface="Poppins Light"/>
                  <a:sym typeface="Poppins Light"/>
                </a:rPr>
                <a:t>Ethical Concerns</a:t>
              </a:r>
            </a:p>
          </p:txBody>
        </p:sp>
      </p:grpSp>
      <p:sp>
        <p:nvSpPr>
          <p:cNvPr id="5" name="Freeform 5"/>
          <p:cNvSpPr/>
          <p:nvPr/>
        </p:nvSpPr>
        <p:spPr>
          <a:xfrm>
            <a:off x="-1489314" y="6023369"/>
            <a:ext cx="6613789" cy="5640759"/>
          </a:xfrm>
          <a:custGeom>
            <a:avLst/>
            <a:gdLst/>
            <a:ahLst/>
            <a:cxnLst/>
            <a:rect l="l" t="t" r="r" b="b"/>
            <a:pathLst>
              <a:path w="6613789" h="5640759">
                <a:moveTo>
                  <a:pt x="0" y="0"/>
                </a:moveTo>
                <a:lnTo>
                  <a:pt x="6613789" y="0"/>
                </a:lnTo>
                <a:lnTo>
                  <a:pt x="6613789" y="5640759"/>
                </a:lnTo>
                <a:lnTo>
                  <a:pt x="0" y="5640759"/>
                </a:lnTo>
                <a:lnTo>
                  <a:pt x="0" y="0"/>
                </a:lnTo>
                <a:close/>
              </a:path>
            </a:pathLst>
          </a:custGeom>
          <a:blipFill>
            <a:blip r:embed="rId2"/>
            <a:stretch>
              <a:fillRect/>
            </a:stretch>
          </a:blipFill>
        </p:spPr>
        <p:txBody>
          <a:bodyPr/>
          <a:lstStyle/>
          <a:p>
            <a:endParaRPr lang="en-RO"/>
          </a:p>
        </p:txBody>
      </p:sp>
      <p:sp>
        <p:nvSpPr>
          <p:cNvPr id="6" name="TextBox 6"/>
          <p:cNvSpPr txBox="1"/>
          <p:nvPr/>
        </p:nvSpPr>
        <p:spPr>
          <a:xfrm>
            <a:off x="8840174" y="1289397"/>
            <a:ext cx="8227975" cy="1671739"/>
          </a:xfrm>
          <a:prstGeom prst="rect">
            <a:avLst/>
          </a:prstGeom>
        </p:spPr>
        <p:txBody>
          <a:bodyPr lIns="0" tIns="0" rIns="0" bIns="0" rtlCol="0" anchor="t">
            <a:spAutoFit/>
          </a:bodyPr>
          <a:lstStyle/>
          <a:p>
            <a:pPr algn="l">
              <a:lnSpc>
                <a:spcPts val="3323"/>
              </a:lnSpc>
            </a:pPr>
            <a:r>
              <a:rPr lang="en-GB" sz="2051" dirty="0">
                <a:solidFill>
                  <a:srgbClr val="FFFFFF"/>
                </a:solidFill>
                <a:latin typeface="Poppins Light"/>
                <a:ea typeface="Poppins Light"/>
                <a:cs typeface="Poppins Light"/>
                <a:sym typeface="Poppins Light"/>
              </a:rPr>
              <a:t>Addressing issues such as data privacy, user consent, and algorithmic bias in HCI systems. For example, AI-driven interfaces must avoid perpetuating biases in their recommendations or decision-making processes</a:t>
            </a:r>
          </a:p>
        </p:txBody>
      </p:sp>
      <p:grpSp>
        <p:nvGrpSpPr>
          <p:cNvPr id="7" name="Group 7"/>
          <p:cNvGrpSpPr/>
          <p:nvPr/>
        </p:nvGrpSpPr>
        <p:grpSpPr>
          <a:xfrm>
            <a:off x="11805010" y="4445737"/>
            <a:ext cx="4760594" cy="750669"/>
            <a:chOff x="0" y="0"/>
            <a:chExt cx="1253819" cy="197707"/>
          </a:xfrm>
        </p:grpSpPr>
        <p:sp>
          <p:nvSpPr>
            <p:cNvPr id="8" name="Freeform 8"/>
            <p:cNvSpPr/>
            <p:nvPr/>
          </p:nvSpPr>
          <p:spPr>
            <a:xfrm>
              <a:off x="0" y="0"/>
              <a:ext cx="1253819" cy="197707"/>
            </a:xfrm>
            <a:custGeom>
              <a:avLst/>
              <a:gdLst/>
              <a:ahLst/>
              <a:cxnLst/>
              <a:rect l="l" t="t" r="r" b="b"/>
              <a:pathLst>
                <a:path w="1253819" h="197707">
                  <a:moveTo>
                    <a:pt x="0" y="0"/>
                  </a:moveTo>
                  <a:lnTo>
                    <a:pt x="1253819" y="0"/>
                  </a:lnTo>
                  <a:lnTo>
                    <a:pt x="1253819" y="197707"/>
                  </a:lnTo>
                  <a:lnTo>
                    <a:pt x="0" y="197707"/>
                  </a:lnTo>
                  <a:close/>
                </a:path>
              </a:pathLst>
            </a:custGeom>
            <a:solidFill>
              <a:srgbClr val="000000">
                <a:alpha val="0"/>
              </a:srgbClr>
            </a:solidFill>
            <a:ln w="19050" cap="sq">
              <a:solidFill>
                <a:srgbClr val="FFFFFF"/>
              </a:solidFill>
              <a:prstDash val="solid"/>
              <a:miter/>
            </a:ln>
          </p:spPr>
          <p:txBody>
            <a:bodyPr/>
            <a:lstStyle/>
            <a:p>
              <a:endParaRPr lang="en-RO"/>
            </a:p>
          </p:txBody>
        </p:sp>
        <p:sp>
          <p:nvSpPr>
            <p:cNvPr id="9" name="TextBox 9"/>
            <p:cNvSpPr txBox="1"/>
            <p:nvPr/>
          </p:nvSpPr>
          <p:spPr>
            <a:xfrm>
              <a:off x="0" y="-114300"/>
              <a:ext cx="1253819" cy="312007"/>
            </a:xfrm>
            <a:prstGeom prst="rect">
              <a:avLst/>
            </a:prstGeom>
          </p:spPr>
          <p:txBody>
            <a:bodyPr lIns="50800" tIns="50800" rIns="50800" bIns="50800" rtlCol="0" anchor="ctr"/>
            <a:lstStyle/>
            <a:p>
              <a:pPr marL="0" lvl="1" indent="0" algn="ctr">
                <a:lnSpc>
                  <a:spcPts val="4195"/>
                </a:lnSpc>
                <a:spcBef>
                  <a:spcPct val="0"/>
                </a:spcBef>
              </a:pPr>
              <a:r>
                <a:rPr lang="en-US" sz="2589">
                  <a:solidFill>
                    <a:srgbClr val="FFFFFF"/>
                  </a:solidFill>
                  <a:latin typeface="Poppins Light"/>
                  <a:ea typeface="Poppins Light"/>
                  <a:cs typeface="Poppins Light"/>
                  <a:sym typeface="Poppins Light"/>
                </a:rPr>
                <a:t>Cognitive Overload</a:t>
              </a:r>
            </a:p>
          </p:txBody>
        </p:sp>
      </p:grpSp>
      <p:sp>
        <p:nvSpPr>
          <p:cNvPr id="10" name="TextBox 10"/>
          <p:cNvSpPr txBox="1"/>
          <p:nvPr/>
        </p:nvSpPr>
        <p:spPr>
          <a:xfrm>
            <a:off x="4019199" y="4010476"/>
            <a:ext cx="7048594" cy="1671739"/>
          </a:xfrm>
          <a:prstGeom prst="rect">
            <a:avLst/>
          </a:prstGeom>
        </p:spPr>
        <p:txBody>
          <a:bodyPr lIns="0" tIns="0" rIns="0" bIns="0" rtlCol="0" anchor="t">
            <a:spAutoFit/>
          </a:bodyPr>
          <a:lstStyle/>
          <a:p>
            <a:pPr algn="r">
              <a:lnSpc>
                <a:spcPts val="3323"/>
              </a:lnSpc>
            </a:pPr>
            <a:r>
              <a:rPr lang="en-GB" sz="2051" dirty="0">
                <a:solidFill>
                  <a:srgbClr val="FFFFFF"/>
                </a:solidFill>
                <a:latin typeface="Poppins Light"/>
                <a:ea typeface="Poppins Light"/>
                <a:cs typeface="Poppins Light"/>
                <a:sym typeface="Poppins Light"/>
              </a:rPr>
              <a:t>As technology becomes more feature-rich, users may struggle to process excessive information. Designers must find ways to present information effectively without overwhelming the user</a:t>
            </a:r>
          </a:p>
        </p:txBody>
      </p:sp>
      <p:grpSp>
        <p:nvGrpSpPr>
          <p:cNvPr id="11" name="Group 11"/>
          <p:cNvGrpSpPr/>
          <p:nvPr/>
        </p:nvGrpSpPr>
        <p:grpSpPr>
          <a:xfrm>
            <a:off x="4442142" y="6836329"/>
            <a:ext cx="3605261" cy="1798339"/>
            <a:chOff x="0" y="0"/>
            <a:chExt cx="949534" cy="473637"/>
          </a:xfrm>
        </p:grpSpPr>
        <p:sp>
          <p:nvSpPr>
            <p:cNvPr id="12" name="Freeform 12"/>
            <p:cNvSpPr/>
            <p:nvPr/>
          </p:nvSpPr>
          <p:spPr>
            <a:xfrm>
              <a:off x="0" y="0"/>
              <a:ext cx="949534" cy="473637"/>
            </a:xfrm>
            <a:custGeom>
              <a:avLst/>
              <a:gdLst/>
              <a:ahLst/>
              <a:cxnLst/>
              <a:rect l="l" t="t" r="r" b="b"/>
              <a:pathLst>
                <a:path w="949534" h="473637">
                  <a:moveTo>
                    <a:pt x="0" y="0"/>
                  </a:moveTo>
                  <a:lnTo>
                    <a:pt x="949534" y="0"/>
                  </a:lnTo>
                  <a:lnTo>
                    <a:pt x="949534" y="473637"/>
                  </a:lnTo>
                  <a:lnTo>
                    <a:pt x="0" y="473637"/>
                  </a:lnTo>
                  <a:close/>
                </a:path>
              </a:pathLst>
            </a:custGeom>
            <a:solidFill>
              <a:srgbClr val="000000">
                <a:alpha val="0"/>
              </a:srgbClr>
            </a:solidFill>
            <a:ln w="19050" cap="sq">
              <a:solidFill>
                <a:srgbClr val="FFFFFF"/>
              </a:solidFill>
              <a:prstDash val="solid"/>
              <a:miter/>
            </a:ln>
          </p:spPr>
          <p:txBody>
            <a:bodyPr/>
            <a:lstStyle/>
            <a:p>
              <a:endParaRPr lang="en-RO"/>
            </a:p>
          </p:txBody>
        </p:sp>
        <p:sp>
          <p:nvSpPr>
            <p:cNvPr id="13" name="TextBox 13"/>
            <p:cNvSpPr txBox="1"/>
            <p:nvPr/>
          </p:nvSpPr>
          <p:spPr>
            <a:xfrm>
              <a:off x="0" y="-114300"/>
              <a:ext cx="949534" cy="587937"/>
            </a:xfrm>
            <a:prstGeom prst="rect">
              <a:avLst/>
            </a:prstGeom>
          </p:spPr>
          <p:txBody>
            <a:bodyPr lIns="50800" tIns="50800" rIns="50800" bIns="50800" rtlCol="0" anchor="ctr"/>
            <a:lstStyle/>
            <a:p>
              <a:pPr marL="0" lvl="1" indent="0" algn="ctr">
                <a:lnSpc>
                  <a:spcPts val="4192"/>
                </a:lnSpc>
                <a:spcBef>
                  <a:spcPct val="0"/>
                </a:spcBef>
              </a:pPr>
              <a:r>
                <a:rPr lang="en-US" sz="2588">
                  <a:solidFill>
                    <a:srgbClr val="FFFFFF"/>
                  </a:solidFill>
                  <a:latin typeface="Poppins Light"/>
                  <a:ea typeface="Poppins Light"/>
                  <a:cs typeface="Poppins Light"/>
                  <a:sym typeface="Poppins Light"/>
                </a:rPr>
                <a:t>Adapting to Emerging Technologies</a:t>
              </a:r>
            </a:p>
          </p:txBody>
        </p:sp>
      </p:grpSp>
      <p:sp>
        <p:nvSpPr>
          <p:cNvPr id="14" name="TextBox 14"/>
          <p:cNvSpPr txBox="1"/>
          <p:nvPr/>
        </p:nvSpPr>
        <p:spPr>
          <a:xfrm>
            <a:off x="8840174" y="7056792"/>
            <a:ext cx="7725431" cy="1252639"/>
          </a:xfrm>
          <a:prstGeom prst="rect">
            <a:avLst/>
          </a:prstGeom>
        </p:spPr>
        <p:txBody>
          <a:bodyPr lIns="0" tIns="0" rIns="0" bIns="0" rtlCol="0" anchor="t">
            <a:spAutoFit/>
          </a:bodyPr>
          <a:lstStyle/>
          <a:p>
            <a:pPr algn="l">
              <a:lnSpc>
                <a:spcPts val="3323"/>
              </a:lnSpc>
            </a:pPr>
            <a:r>
              <a:rPr lang="en-GB" sz="2051" dirty="0">
                <a:solidFill>
                  <a:srgbClr val="FFFFFF"/>
                </a:solidFill>
                <a:latin typeface="Poppins Light"/>
                <a:ea typeface="Poppins Light"/>
                <a:cs typeface="Poppins Light"/>
                <a:sym typeface="Poppins Light"/>
              </a:rPr>
              <a:t>As new technologies such as AR, VR, and BCIs evolve, HCI must adapt to address novel interaction paradigms and technical challenges</a:t>
            </a:r>
          </a:p>
        </p:txBody>
      </p:sp>
      <p:sp>
        <p:nvSpPr>
          <p:cNvPr id="15" name="Freeform 15"/>
          <p:cNvSpPr/>
          <p:nvPr/>
        </p:nvSpPr>
        <p:spPr>
          <a:xfrm rot="-277713" flipH="1">
            <a:off x="507092" y="1051528"/>
            <a:ext cx="3312508" cy="2786042"/>
          </a:xfrm>
          <a:custGeom>
            <a:avLst/>
            <a:gdLst/>
            <a:ahLst/>
            <a:cxnLst/>
            <a:rect l="l" t="t" r="r" b="b"/>
            <a:pathLst>
              <a:path w="3312508" h="2786042">
                <a:moveTo>
                  <a:pt x="3312508" y="0"/>
                </a:moveTo>
                <a:lnTo>
                  <a:pt x="0" y="0"/>
                </a:lnTo>
                <a:lnTo>
                  <a:pt x="0" y="2786042"/>
                </a:lnTo>
                <a:lnTo>
                  <a:pt x="3312508" y="2786042"/>
                </a:lnTo>
                <a:lnTo>
                  <a:pt x="3312508" y="0"/>
                </a:lnTo>
                <a:close/>
              </a:path>
            </a:pathLst>
          </a:custGeom>
          <a:blipFill>
            <a:blip r:embed="rId3"/>
            <a:stretch>
              <a:fillRect/>
            </a:stretch>
          </a:blipFill>
        </p:spPr>
        <p:txBody>
          <a:bodyPr/>
          <a:lstStyle/>
          <a:p>
            <a:endParaRPr lang="en-RO"/>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txBody>
          <a:bodyPr/>
          <a:lstStyle/>
          <a:p>
            <a:endParaRPr lang="en-RO"/>
          </a:p>
        </p:txBody>
      </p:sp>
      <p:sp>
        <p:nvSpPr>
          <p:cNvPr id="3" name="Freeform 3"/>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txBody>
          <a:bodyPr/>
          <a:lstStyle/>
          <a:p>
            <a:endParaRPr lang="en-RO"/>
          </a:p>
        </p:txBody>
      </p:sp>
      <p:sp>
        <p:nvSpPr>
          <p:cNvPr id="4" name="TextBox 4"/>
          <p:cNvSpPr txBox="1"/>
          <p:nvPr/>
        </p:nvSpPr>
        <p:spPr>
          <a:xfrm>
            <a:off x="8692081" y="3732413"/>
            <a:ext cx="8567219" cy="4492341"/>
          </a:xfrm>
          <a:prstGeom prst="rect">
            <a:avLst/>
          </a:prstGeom>
        </p:spPr>
        <p:txBody>
          <a:bodyPr lIns="0" tIns="0" rIns="0" bIns="0" rtlCol="0" anchor="t">
            <a:spAutoFit/>
          </a:bodyPr>
          <a:lstStyle/>
          <a:p>
            <a:pPr algn="ctr">
              <a:lnSpc>
                <a:spcPts val="11140"/>
              </a:lnSpc>
            </a:pPr>
            <a:r>
              <a:rPr lang="en-US" sz="15472">
                <a:solidFill>
                  <a:srgbClr val="6866E1"/>
                </a:solidFill>
                <a:latin typeface="Computer Says No"/>
                <a:ea typeface="Computer Says No"/>
                <a:cs typeface="Computer Says No"/>
                <a:sym typeface="Computer Says No"/>
              </a:rPr>
              <a:t>FUTURE TRENDS IN HCI</a:t>
            </a:r>
          </a:p>
          <a:p>
            <a:pPr marL="0" lvl="0" indent="0" algn="ctr">
              <a:lnSpc>
                <a:spcPts val="11140"/>
              </a:lnSpc>
              <a:spcBef>
                <a:spcPct val="0"/>
              </a:spcBef>
            </a:pPr>
            <a:endParaRPr lang="en-US" sz="15472">
              <a:solidFill>
                <a:srgbClr val="6866E1"/>
              </a:solidFill>
              <a:latin typeface="Computer Says No"/>
              <a:ea typeface="Computer Says No"/>
              <a:cs typeface="Computer Says No"/>
              <a:sym typeface="Computer Says No"/>
            </a:endParaRPr>
          </a:p>
        </p:txBody>
      </p:sp>
      <p:sp>
        <p:nvSpPr>
          <p:cNvPr id="5" name="Freeform 5"/>
          <p:cNvSpPr/>
          <p:nvPr/>
        </p:nvSpPr>
        <p:spPr>
          <a:xfrm>
            <a:off x="1634945" y="2639218"/>
            <a:ext cx="6255594" cy="5008564"/>
          </a:xfrm>
          <a:custGeom>
            <a:avLst/>
            <a:gdLst/>
            <a:ahLst/>
            <a:cxnLst/>
            <a:rect l="l" t="t" r="r" b="b"/>
            <a:pathLst>
              <a:path w="6255594" h="5008564">
                <a:moveTo>
                  <a:pt x="0" y="0"/>
                </a:moveTo>
                <a:lnTo>
                  <a:pt x="6255594" y="0"/>
                </a:lnTo>
                <a:lnTo>
                  <a:pt x="6255594" y="5008564"/>
                </a:lnTo>
                <a:lnTo>
                  <a:pt x="0" y="5008564"/>
                </a:lnTo>
                <a:lnTo>
                  <a:pt x="0" y="0"/>
                </a:lnTo>
                <a:close/>
              </a:path>
            </a:pathLst>
          </a:custGeom>
          <a:blipFill>
            <a:blip r:embed="rId4"/>
            <a:stretch>
              <a:fillRect/>
            </a:stretch>
          </a:blipFill>
        </p:spPr>
        <p:txBody>
          <a:bodyPr/>
          <a:lstStyle/>
          <a:p>
            <a:endParaRPr lang="en-RO"/>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RO"/>
          </a:p>
        </p:txBody>
      </p:sp>
      <p:sp>
        <p:nvSpPr>
          <p:cNvPr id="3" name="Freeform 3"/>
          <p:cNvSpPr/>
          <p:nvPr/>
        </p:nvSpPr>
        <p:spPr>
          <a:xfrm>
            <a:off x="2934527" y="1535574"/>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O"/>
          </a:p>
        </p:txBody>
      </p:sp>
      <p:sp>
        <p:nvSpPr>
          <p:cNvPr id="4" name="Freeform 4"/>
          <p:cNvSpPr/>
          <p:nvPr/>
        </p:nvSpPr>
        <p:spPr>
          <a:xfrm>
            <a:off x="4817903"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O"/>
          </a:p>
        </p:txBody>
      </p:sp>
      <p:sp>
        <p:nvSpPr>
          <p:cNvPr id="5" name="Freeform 5"/>
          <p:cNvSpPr/>
          <p:nvPr/>
        </p:nvSpPr>
        <p:spPr>
          <a:xfrm>
            <a:off x="2931282" y="5253556"/>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O"/>
          </a:p>
        </p:txBody>
      </p:sp>
      <p:sp>
        <p:nvSpPr>
          <p:cNvPr id="6" name="Freeform 6"/>
          <p:cNvSpPr/>
          <p:nvPr/>
        </p:nvSpPr>
        <p:spPr>
          <a:xfrm>
            <a:off x="1028700"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O"/>
          </a:p>
        </p:txBody>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5"/>
            <a:stretch>
              <a:fillRect/>
            </a:stretch>
          </a:blipFill>
        </p:spPr>
        <p:txBody>
          <a:bodyPr/>
          <a:lstStyle/>
          <a:p>
            <a:endParaRPr lang="en-RO"/>
          </a:p>
        </p:txBody>
      </p:sp>
      <p:sp>
        <p:nvSpPr>
          <p:cNvPr id="8" name="Freeform 8"/>
          <p:cNvSpPr/>
          <p:nvPr/>
        </p:nvSpPr>
        <p:spPr>
          <a:xfrm>
            <a:off x="1992630" y="4408009"/>
            <a:ext cx="1570010" cy="1596128"/>
          </a:xfrm>
          <a:custGeom>
            <a:avLst/>
            <a:gdLst/>
            <a:ahLst/>
            <a:cxnLst/>
            <a:rect l="l" t="t" r="r" b="b"/>
            <a:pathLst>
              <a:path w="1570010" h="1596128">
                <a:moveTo>
                  <a:pt x="0" y="0"/>
                </a:moveTo>
                <a:lnTo>
                  <a:pt x="1570010" y="0"/>
                </a:lnTo>
                <a:lnTo>
                  <a:pt x="1570010" y="1596128"/>
                </a:lnTo>
                <a:lnTo>
                  <a:pt x="0" y="15961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RO"/>
          </a:p>
        </p:txBody>
      </p:sp>
      <p:sp>
        <p:nvSpPr>
          <p:cNvPr id="9" name="Freeform 9"/>
          <p:cNvSpPr/>
          <p:nvPr/>
        </p:nvSpPr>
        <p:spPr>
          <a:xfrm>
            <a:off x="3693885" y="6283369"/>
            <a:ext cx="1873681" cy="1522792"/>
          </a:xfrm>
          <a:custGeom>
            <a:avLst/>
            <a:gdLst/>
            <a:ahLst/>
            <a:cxnLst/>
            <a:rect l="l" t="t" r="r" b="b"/>
            <a:pathLst>
              <a:path w="1873681" h="1522792">
                <a:moveTo>
                  <a:pt x="0" y="0"/>
                </a:moveTo>
                <a:lnTo>
                  <a:pt x="1873681" y="0"/>
                </a:lnTo>
                <a:lnTo>
                  <a:pt x="1873681" y="1522792"/>
                </a:lnTo>
                <a:lnTo>
                  <a:pt x="0" y="15227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RO"/>
          </a:p>
        </p:txBody>
      </p:sp>
      <p:sp>
        <p:nvSpPr>
          <p:cNvPr id="10" name="Freeform 10"/>
          <p:cNvSpPr/>
          <p:nvPr/>
        </p:nvSpPr>
        <p:spPr>
          <a:xfrm>
            <a:off x="3825108" y="2771663"/>
            <a:ext cx="1716708" cy="1507582"/>
          </a:xfrm>
          <a:custGeom>
            <a:avLst/>
            <a:gdLst/>
            <a:ahLst/>
            <a:cxnLst/>
            <a:rect l="l" t="t" r="r" b="b"/>
            <a:pathLst>
              <a:path w="1716708" h="1507582">
                <a:moveTo>
                  <a:pt x="0" y="0"/>
                </a:moveTo>
                <a:lnTo>
                  <a:pt x="1716708" y="0"/>
                </a:lnTo>
                <a:lnTo>
                  <a:pt x="1716708" y="1507582"/>
                </a:lnTo>
                <a:lnTo>
                  <a:pt x="0" y="15075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RO"/>
          </a:p>
        </p:txBody>
      </p:sp>
      <p:sp>
        <p:nvSpPr>
          <p:cNvPr id="11" name="Freeform 11"/>
          <p:cNvSpPr/>
          <p:nvPr/>
        </p:nvSpPr>
        <p:spPr>
          <a:xfrm>
            <a:off x="5406384" y="4485156"/>
            <a:ext cx="2052027" cy="1536799"/>
          </a:xfrm>
          <a:custGeom>
            <a:avLst/>
            <a:gdLst/>
            <a:ahLst/>
            <a:cxnLst/>
            <a:rect l="l" t="t" r="r" b="b"/>
            <a:pathLst>
              <a:path w="2052027" h="1536799">
                <a:moveTo>
                  <a:pt x="0" y="0"/>
                </a:moveTo>
                <a:lnTo>
                  <a:pt x="2052026" y="0"/>
                </a:lnTo>
                <a:lnTo>
                  <a:pt x="2052026" y="1536800"/>
                </a:lnTo>
                <a:lnTo>
                  <a:pt x="0" y="1536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RO"/>
          </a:p>
        </p:txBody>
      </p:sp>
      <p:sp>
        <p:nvSpPr>
          <p:cNvPr id="12" name="TextBox 12"/>
          <p:cNvSpPr txBox="1"/>
          <p:nvPr/>
        </p:nvSpPr>
        <p:spPr>
          <a:xfrm>
            <a:off x="7826900" y="1156968"/>
            <a:ext cx="8916642" cy="670691"/>
          </a:xfrm>
          <a:prstGeom prst="rect">
            <a:avLst/>
          </a:prstGeom>
        </p:spPr>
        <p:txBody>
          <a:bodyPr lIns="0" tIns="0" rIns="0" bIns="0" rtlCol="0" anchor="t">
            <a:spAutoFit/>
          </a:bodyPr>
          <a:lstStyle/>
          <a:p>
            <a:pPr marL="0" lvl="0" indent="0" algn="l">
              <a:lnSpc>
                <a:spcPts val="4458"/>
              </a:lnSpc>
              <a:spcBef>
                <a:spcPct val="0"/>
              </a:spcBef>
            </a:pPr>
            <a:r>
              <a:rPr lang="en-US" sz="6192">
                <a:solidFill>
                  <a:srgbClr val="6866E1"/>
                </a:solidFill>
                <a:latin typeface="Computer Says No"/>
                <a:ea typeface="Computer Says No"/>
                <a:cs typeface="Computer Says No"/>
                <a:sym typeface="Computer Says No"/>
              </a:rPr>
              <a:t>BRAIN-COMPUTER INTERFACES (BCIS) </a:t>
            </a:r>
          </a:p>
        </p:txBody>
      </p:sp>
      <p:sp>
        <p:nvSpPr>
          <p:cNvPr id="13" name="TextBox 13"/>
          <p:cNvSpPr txBox="1"/>
          <p:nvPr/>
        </p:nvSpPr>
        <p:spPr>
          <a:xfrm>
            <a:off x="7458410" y="1785941"/>
            <a:ext cx="9409211" cy="2455545"/>
          </a:xfrm>
          <a:prstGeom prst="rect">
            <a:avLst/>
          </a:prstGeom>
        </p:spPr>
        <p:txBody>
          <a:bodyPr lIns="0" tIns="0" rIns="0" bIns="0" rtlCol="0" anchor="t">
            <a:spAutoFit/>
          </a:bodyPr>
          <a:lstStyle/>
          <a:p>
            <a:pPr algn="ctr">
              <a:lnSpc>
                <a:spcPts val="3240"/>
              </a:lnSpc>
            </a:pPr>
            <a:r>
              <a:rPr lang="en-GB" sz="2000" dirty="0">
                <a:solidFill>
                  <a:srgbClr val="FFFFFF"/>
                </a:solidFill>
                <a:latin typeface="Poppins Light"/>
                <a:ea typeface="Poppins Light"/>
                <a:cs typeface="Poppins Light"/>
                <a:sym typeface="Poppins Light"/>
              </a:rPr>
              <a:t>BCIs represent the next frontier in HCI, enabling direct communication between the brain and computers. This technology has the potential to revolutionize accessibility and control, especially for individuals with severe physical disabilities. BCIs could allow users to operate devices, communicate, or even control robotic limbs using only their thoughts.</a:t>
            </a:r>
          </a:p>
          <a:p>
            <a:pPr algn="ctr">
              <a:lnSpc>
                <a:spcPts val="3240"/>
              </a:lnSpc>
            </a:pPr>
            <a:endParaRPr lang="en-GB" sz="2000" dirty="0">
              <a:solidFill>
                <a:srgbClr val="FFFFFF"/>
              </a:solidFill>
              <a:latin typeface="Poppins Light"/>
              <a:ea typeface="Poppins Light"/>
              <a:cs typeface="Poppins Light"/>
              <a:sym typeface="Poppins Light"/>
            </a:endParaRPr>
          </a:p>
        </p:txBody>
      </p:sp>
      <p:sp>
        <p:nvSpPr>
          <p:cNvPr id="14" name="TextBox 14"/>
          <p:cNvSpPr txBox="1"/>
          <p:nvPr/>
        </p:nvSpPr>
        <p:spPr>
          <a:xfrm>
            <a:off x="6566838" y="6525899"/>
            <a:ext cx="6079523" cy="1234775"/>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6866E1"/>
                </a:solidFill>
                <a:latin typeface="Computer Says No"/>
                <a:ea typeface="Computer Says No"/>
                <a:cs typeface="Computer Says No"/>
                <a:sym typeface="Computer Says No"/>
              </a:rPr>
              <a:t>AI-ENHANCED PERSONALIZATION </a:t>
            </a:r>
          </a:p>
        </p:txBody>
      </p:sp>
      <p:sp>
        <p:nvSpPr>
          <p:cNvPr id="15" name="Freeform 15"/>
          <p:cNvSpPr/>
          <p:nvPr/>
        </p:nvSpPr>
        <p:spPr>
          <a:xfrm rot="-681714" flipH="1">
            <a:off x="10961226" y="3855030"/>
            <a:ext cx="6884276" cy="5266283"/>
          </a:xfrm>
          <a:custGeom>
            <a:avLst/>
            <a:gdLst/>
            <a:ahLst/>
            <a:cxnLst/>
            <a:rect l="l" t="t" r="r" b="b"/>
            <a:pathLst>
              <a:path w="6884276" h="5266283">
                <a:moveTo>
                  <a:pt x="6884276" y="0"/>
                </a:moveTo>
                <a:lnTo>
                  <a:pt x="0" y="0"/>
                </a:lnTo>
                <a:lnTo>
                  <a:pt x="0" y="5266284"/>
                </a:lnTo>
                <a:lnTo>
                  <a:pt x="6884276" y="5266284"/>
                </a:lnTo>
                <a:lnTo>
                  <a:pt x="6884276" y="0"/>
                </a:lnTo>
                <a:close/>
              </a:path>
            </a:pathLst>
          </a:custGeom>
          <a:blipFill>
            <a:blip r:embed="rId14"/>
            <a:stretch>
              <a:fillRect/>
            </a:stretch>
          </a:blipFill>
        </p:spPr>
        <p:txBody>
          <a:bodyPr/>
          <a:lstStyle/>
          <a:p>
            <a:endParaRPr lang="en-RO"/>
          </a:p>
        </p:txBody>
      </p:sp>
      <p:sp>
        <p:nvSpPr>
          <p:cNvPr id="16" name="TextBox 16"/>
          <p:cNvSpPr txBox="1"/>
          <p:nvPr/>
        </p:nvSpPr>
        <p:spPr>
          <a:xfrm>
            <a:off x="5406384" y="7655899"/>
            <a:ext cx="8184872" cy="2045970"/>
          </a:xfrm>
          <a:prstGeom prst="rect">
            <a:avLst/>
          </a:prstGeom>
        </p:spPr>
        <p:txBody>
          <a:bodyPr lIns="0" tIns="0" rIns="0" bIns="0" rtlCol="0" anchor="t">
            <a:spAutoFit/>
          </a:bodyPr>
          <a:lstStyle/>
          <a:p>
            <a:pPr algn="ctr">
              <a:lnSpc>
                <a:spcPts val="3240"/>
              </a:lnSpc>
            </a:pPr>
            <a:r>
              <a:rPr lang="en-GB" sz="2000" dirty="0">
                <a:solidFill>
                  <a:srgbClr val="FFFFFF"/>
                </a:solidFill>
                <a:latin typeface="Poppins Light"/>
                <a:ea typeface="Poppins Light"/>
                <a:cs typeface="Poppins Light"/>
                <a:sym typeface="Poppins Light"/>
              </a:rPr>
              <a:t>Artificial Intelligence (AI) is transforming HCI by tailoring interfaces to individual preferences and behaviours, offering highly personalized user experiences. AI-driven chatbots and virtual assistants are becoming increasingly sophisticated, providing intuitive support and interaction.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RO"/>
          </a:p>
        </p:txBody>
      </p:sp>
      <p:sp>
        <p:nvSpPr>
          <p:cNvPr id="3" name="Freeform 3"/>
          <p:cNvSpPr/>
          <p:nvPr/>
        </p:nvSpPr>
        <p:spPr>
          <a:xfrm>
            <a:off x="2934527" y="1535574"/>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O"/>
          </a:p>
        </p:txBody>
      </p:sp>
      <p:sp>
        <p:nvSpPr>
          <p:cNvPr id="4" name="Freeform 4"/>
          <p:cNvSpPr/>
          <p:nvPr/>
        </p:nvSpPr>
        <p:spPr>
          <a:xfrm>
            <a:off x="4817903"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O"/>
          </a:p>
        </p:txBody>
      </p:sp>
      <p:sp>
        <p:nvSpPr>
          <p:cNvPr id="5" name="Freeform 5"/>
          <p:cNvSpPr/>
          <p:nvPr/>
        </p:nvSpPr>
        <p:spPr>
          <a:xfrm>
            <a:off x="2931282" y="5253556"/>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O"/>
          </a:p>
        </p:txBody>
      </p:sp>
      <p:sp>
        <p:nvSpPr>
          <p:cNvPr id="6" name="Freeform 6"/>
          <p:cNvSpPr/>
          <p:nvPr/>
        </p:nvSpPr>
        <p:spPr>
          <a:xfrm>
            <a:off x="1028700"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RO"/>
          </a:p>
        </p:txBody>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5"/>
            <a:stretch>
              <a:fillRect/>
            </a:stretch>
          </a:blipFill>
        </p:spPr>
        <p:txBody>
          <a:bodyPr/>
          <a:lstStyle/>
          <a:p>
            <a:endParaRPr lang="en-RO"/>
          </a:p>
        </p:txBody>
      </p:sp>
      <p:sp>
        <p:nvSpPr>
          <p:cNvPr id="8" name="Freeform 8"/>
          <p:cNvSpPr/>
          <p:nvPr/>
        </p:nvSpPr>
        <p:spPr>
          <a:xfrm>
            <a:off x="1992630" y="4408009"/>
            <a:ext cx="1570010" cy="1596128"/>
          </a:xfrm>
          <a:custGeom>
            <a:avLst/>
            <a:gdLst/>
            <a:ahLst/>
            <a:cxnLst/>
            <a:rect l="l" t="t" r="r" b="b"/>
            <a:pathLst>
              <a:path w="1570010" h="1596128">
                <a:moveTo>
                  <a:pt x="0" y="0"/>
                </a:moveTo>
                <a:lnTo>
                  <a:pt x="1570010" y="0"/>
                </a:lnTo>
                <a:lnTo>
                  <a:pt x="1570010" y="1596128"/>
                </a:lnTo>
                <a:lnTo>
                  <a:pt x="0" y="15961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RO"/>
          </a:p>
        </p:txBody>
      </p:sp>
      <p:sp>
        <p:nvSpPr>
          <p:cNvPr id="9" name="Freeform 9"/>
          <p:cNvSpPr/>
          <p:nvPr/>
        </p:nvSpPr>
        <p:spPr>
          <a:xfrm>
            <a:off x="5597978" y="4482564"/>
            <a:ext cx="1937721" cy="1447017"/>
          </a:xfrm>
          <a:custGeom>
            <a:avLst/>
            <a:gdLst/>
            <a:ahLst/>
            <a:cxnLst/>
            <a:rect l="l" t="t" r="r" b="b"/>
            <a:pathLst>
              <a:path w="1937721" h="1447017">
                <a:moveTo>
                  <a:pt x="0" y="0"/>
                </a:moveTo>
                <a:lnTo>
                  <a:pt x="1937721" y="0"/>
                </a:lnTo>
                <a:lnTo>
                  <a:pt x="1937721" y="1447018"/>
                </a:lnTo>
                <a:lnTo>
                  <a:pt x="0" y="14470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RO"/>
          </a:p>
        </p:txBody>
      </p:sp>
      <p:sp>
        <p:nvSpPr>
          <p:cNvPr id="10" name="Freeform 10"/>
          <p:cNvSpPr/>
          <p:nvPr/>
        </p:nvSpPr>
        <p:spPr>
          <a:xfrm>
            <a:off x="3693885" y="6283369"/>
            <a:ext cx="1873681" cy="1522792"/>
          </a:xfrm>
          <a:custGeom>
            <a:avLst/>
            <a:gdLst/>
            <a:ahLst/>
            <a:cxnLst/>
            <a:rect l="l" t="t" r="r" b="b"/>
            <a:pathLst>
              <a:path w="1873681" h="1522792">
                <a:moveTo>
                  <a:pt x="0" y="0"/>
                </a:moveTo>
                <a:lnTo>
                  <a:pt x="1873681" y="0"/>
                </a:lnTo>
                <a:lnTo>
                  <a:pt x="1873681" y="1522792"/>
                </a:lnTo>
                <a:lnTo>
                  <a:pt x="0" y="15227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RO"/>
          </a:p>
        </p:txBody>
      </p:sp>
      <p:sp>
        <p:nvSpPr>
          <p:cNvPr id="11" name="Freeform 11"/>
          <p:cNvSpPr/>
          <p:nvPr/>
        </p:nvSpPr>
        <p:spPr>
          <a:xfrm>
            <a:off x="3825108" y="2771663"/>
            <a:ext cx="1716708" cy="1507582"/>
          </a:xfrm>
          <a:custGeom>
            <a:avLst/>
            <a:gdLst/>
            <a:ahLst/>
            <a:cxnLst/>
            <a:rect l="l" t="t" r="r" b="b"/>
            <a:pathLst>
              <a:path w="1716708" h="1507582">
                <a:moveTo>
                  <a:pt x="0" y="0"/>
                </a:moveTo>
                <a:lnTo>
                  <a:pt x="1716708" y="0"/>
                </a:lnTo>
                <a:lnTo>
                  <a:pt x="1716708" y="1507582"/>
                </a:lnTo>
                <a:lnTo>
                  <a:pt x="0" y="150758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RO"/>
          </a:p>
        </p:txBody>
      </p:sp>
      <p:sp>
        <p:nvSpPr>
          <p:cNvPr id="12" name="TextBox 12"/>
          <p:cNvSpPr txBox="1"/>
          <p:nvPr/>
        </p:nvSpPr>
        <p:spPr>
          <a:xfrm>
            <a:off x="9012006" y="1333578"/>
            <a:ext cx="5706507" cy="670691"/>
          </a:xfrm>
          <a:prstGeom prst="rect">
            <a:avLst/>
          </a:prstGeom>
        </p:spPr>
        <p:txBody>
          <a:bodyPr lIns="0" tIns="0" rIns="0" bIns="0" rtlCol="0" anchor="t">
            <a:spAutoFit/>
          </a:bodyPr>
          <a:lstStyle/>
          <a:p>
            <a:pPr marL="0" lvl="0" indent="0" algn="l">
              <a:lnSpc>
                <a:spcPts val="4458"/>
              </a:lnSpc>
              <a:spcBef>
                <a:spcPct val="0"/>
              </a:spcBef>
            </a:pPr>
            <a:r>
              <a:rPr lang="en-US" sz="6192">
                <a:solidFill>
                  <a:srgbClr val="6866E1"/>
                </a:solidFill>
                <a:latin typeface="Computer Says No"/>
                <a:ea typeface="Computer Says No"/>
                <a:cs typeface="Computer Says No"/>
                <a:sym typeface="Computer Says No"/>
              </a:rPr>
              <a:t>MIXED REALITY (MR) </a:t>
            </a:r>
          </a:p>
        </p:txBody>
      </p:sp>
      <p:sp>
        <p:nvSpPr>
          <p:cNvPr id="13" name="TextBox 13"/>
          <p:cNvSpPr txBox="1"/>
          <p:nvPr/>
        </p:nvSpPr>
        <p:spPr>
          <a:xfrm>
            <a:off x="7003459" y="1901078"/>
            <a:ext cx="9723601" cy="1636395"/>
          </a:xfrm>
          <a:prstGeom prst="rect">
            <a:avLst/>
          </a:prstGeom>
        </p:spPr>
        <p:txBody>
          <a:bodyPr lIns="0" tIns="0" rIns="0" bIns="0" rtlCol="0" anchor="t">
            <a:spAutoFit/>
          </a:bodyPr>
          <a:lstStyle/>
          <a:p>
            <a:pPr algn="ctr">
              <a:lnSpc>
                <a:spcPts val="3240"/>
              </a:lnSpc>
            </a:pPr>
            <a:r>
              <a:rPr lang="en-GB" sz="2000" dirty="0">
                <a:solidFill>
                  <a:srgbClr val="FFFFFF"/>
                </a:solidFill>
                <a:latin typeface="Poppins Light"/>
                <a:ea typeface="Poppins Light"/>
                <a:cs typeface="Poppins Light"/>
                <a:sym typeface="Poppins Light"/>
              </a:rPr>
              <a:t>The integration of AR and VR into a seamless Mixed Reality experience holds promise for gaming, training, and remote collaboration. MR technologies could enable users to interact with both physical and virtual objects simultaneously, creating new possibilities for work and entertainment</a:t>
            </a:r>
          </a:p>
        </p:txBody>
      </p:sp>
      <p:sp>
        <p:nvSpPr>
          <p:cNvPr id="14" name="TextBox 14"/>
          <p:cNvSpPr txBox="1"/>
          <p:nvPr/>
        </p:nvSpPr>
        <p:spPr>
          <a:xfrm>
            <a:off x="8297946" y="6196282"/>
            <a:ext cx="4436905" cy="1234775"/>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6866E1"/>
                </a:solidFill>
                <a:latin typeface="Computer Says No"/>
                <a:ea typeface="Computer Says No"/>
                <a:cs typeface="Computer Says No"/>
                <a:sym typeface="Computer Says No"/>
              </a:rPr>
              <a:t>HOLOGRAPHIC INTERFACES </a:t>
            </a:r>
          </a:p>
        </p:txBody>
      </p:sp>
      <p:sp>
        <p:nvSpPr>
          <p:cNvPr id="15" name="TextBox 15"/>
          <p:cNvSpPr txBox="1"/>
          <p:nvPr/>
        </p:nvSpPr>
        <p:spPr>
          <a:xfrm>
            <a:off x="6101533" y="7286035"/>
            <a:ext cx="8829730" cy="2045970"/>
          </a:xfrm>
          <a:prstGeom prst="rect">
            <a:avLst/>
          </a:prstGeom>
        </p:spPr>
        <p:txBody>
          <a:bodyPr lIns="0" tIns="0" rIns="0" bIns="0" rtlCol="0" anchor="t">
            <a:spAutoFit/>
          </a:bodyPr>
          <a:lstStyle/>
          <a:p>
            <a:pPr algn="ctr">
              <a:lnSpc>
                <a:spcPts val="3240"/>
              </a:lnSpc>
            </a:pPr>
            <a:r>
              <a:rPr lang="en-GB" sz="2000" dirty="0">
                <a:solidFill>
                  <a:srgbClr val="FFFFFF"/>
                </a:solidFill>
                <a:latin typeface="Poppins Light"/>
                <a:ea typeface="Poppins Light"/>
                <a:cs typeface="Poppins Light"/>
                <a:sym typeface="Poppins Light"/>
              </a:rPr>
              <a:t>Holograms could replace physical screens, offering dynamic and interactive displays for various applications. This futuristic technology has potential applications in teleconferencing, education, and design, providing users with immersive and engaging experiences.</a:t>
            </a:r>
          </a:p>
          <a:p>
            <a:pPr algn="ctr">
              <a:lnSpc>
                <a:spcPts val="3240"/>
              </a:lnSpc>
            </a:pPr>
            <a:endParaRPr lang="en-GB" sz="2000" dirty="0">
              <a:solidFill>
                <a:srgbClr val="FFFFFF"/>
              </a:solidFill>
              <a:latin typeface="Poppins Light"/>
              <a:ea typeface="Poppins Light"/>
              <a:cs typeface="Poppins Light"/>
              <a:sym typeface="Poppins Light"/>
            </a:endParaRPr>
          </a:p>
        </p:txBody>
      </p:sp>
      <p:sp>
        <p:nvSpPr>
          <p:cNvPr id="16" name="Freeform 16"/>
          <p:cNvSpPr/>
          <p:nvPr/>
        </p:nvSpPr>
        <p:spPr>
          <a:xfrm rot="1694012" flipH="1">
            <a:off x="11406474" y="4768816"/>
            <a:ext cx="7049577" cy="3078882"/>
          </a:xfrm>
          <a:custGeom>
            <a:avLst/>
            <a:gdLst/>
            <a:ahLst/>
            <a:cxnLst/>
            <a:rect l="l" t="t" r="r" b="b"/>
            <a:pathLst>
              <a:path w="7049577" h="3078882">
                <a:moveTo>
                  <a:pt x="7049577" y="0"/>
                </a:moveTo>
                <a:lnTo>
                  <a:pt x="0" y="0"/>
                </a:lnTo>
                <a:lnTo>
                  <a:pt x="0" y="3078882"/>
                </a:lnTo>
                <a:lnTo>
                  <a:pt x="7049577" y="3078882"/>
                </a:lnTo>
                <a:lnTo>
                  <a:pt x="7049577" y="0"/>
                </a:lnTo>
                <a:close/>
              </a:path>
            </a:pathLst>
          </a:custGeom>
          <a:blipFill>
            <a:blip r:embed="rId14"/>
            <a:stretch>
              <a:fillRect/>
            </a:stretch>
          </a:blipFill>
        </p:spPr>
        <p:txBody>
          <a:bodyPr/>
          <a:lstStyle/>
          <a:p>
            <a:endParaRPr lang="en-RO"/>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en-RO"/>
          </a:p>
        </p:txBody>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en-RO"/>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en-RO"/>
          </a:p>
        </p:txBody>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en-RO"/>
          </a:p>
        </p:txBody>
      </p:sp>
      <p:sp>
        <p:nvSpPr>
          <p:cNvPr id="6" name="TextBox 6"/>
          <p:cNvSpPr txBox="1"/>
          <p:nvPr/>
        </p:nvSpPr>
        <p:spPr>
          <a:xfrm>
            <a:off x="3337283" y="2327277"/>
            <a:ext cx="11613435" cy="2330869"/>
          </a:xfrm>
          <a:prstGeom prst="rect">
            <a:avLst/>
          </a:prstGeom>
        </p:spPr>
        <p:txBody>
          <a:bodyPr lIns="0" tIns="0" rIns="0" bIns="0" rtlCol="0" anchor="t">
            <a:spAutoFit/>
          </a:bodyPr>
          <a:lstStyle/>
          <a:p>
            <a:pPr algn="ctr">
              <a:lnSpc>
                <a:spcPts val="8435"/>
              </a:lnSpc>
            </a:pPr>
            <a:r>
              <a:rPr lang="en-US" sz="11715">
                <a:solidFill>
                  <a:srgbClr val="6866E1"/>
                </a:solidFill>
                <a:latin typeface="Computer Says No"/>
                <a:ea typeface="Computer Says No"/>
                <a:cs typeface="Computer Says No"/>
                <a:sym typeface="Computer Says No"/>
              </a:rPr>
              <a:t>CONCLUSION</a:t>
            </a:r>
          </a:p>
          <a:p>
            <a:pPr marL="0" lvl="0" indent="0" algn="ctr">
              <a:lnSpc>
                <a:spcPts val="8435"/>
              </a:lnSpc>
              <a:spcBef>
                <a:spcPct val="0"/>
              </a:spcBef>
            </a:pPr>
            <a:endParaRPr lang="en-US" sz="11715">
              <a:solidFill>
                <a:srgbClr val="6866E1"/>
              </a:solidFill>
              <a:latin typeface="Computer Says No"/>
              <a:ea typeface="Computer Says No"/>
              <a:cs typeface="Computer Says No"/>
              <a:sym typeface="Computer Says No"/>
            </a:endParaRPr>
          </a:p>
        </p:txBody>
      </p:sp>
      <p:sp>
        <p:nvSpPr>
          <p:cNvPr id="7" name="TextBox 7"/>
          <p:cNvSpPr txBox="1"/>
          <p:nvPr/>
        </p:nvSpPr>
        <p:spPr>
          <a:xfrm>
            <a:off x="4064515" y="3784357"/>
            <a:ext cx="10469841" cy="3131646"/>
          </a:xfrm>
          <a:prstGeom prst="rect">
            <a:avLst/>
          </a:prstGeom>
        </p:spPr>
        <p:txBody>
          <a:bodyPr lIns="0" tIns="0" rIns="0" bIns="0" rtlCol="0" anchor="t">
            <a:spAutoFit/>
          </a:bodyPr>
          <a:lstStyle/>
          <a:p>
            <a:pPr algn="ctr">
              <a:lnSpc>
                <a:spcPts val="3534"/>
              </a:lnSpc>
            </a:pPr>
            <a:r>
              <a:rPr lang="en-GB" sz="2181" dirty="0">
                <a:solidFill>
                  <a:srgbClr val="FFFFFF"/>
                </a:solidFill>
                <a:latin typeface="Poppins Light"/>
                <a:ea typeface="Poppins Light"/>
                <a:cs typeface="Poppins Light"/>
                <a:sym typeface="Poppins Light"/>
              </a:rPr>
              <a:t>Human-Computer Interaction is a vital aspect of modern technology, driving innovation and improving user experiences across industries. By understanding the principles and challenges of HCI, designers can create systems that are both efficient and inclusive. As technology continues to evolve, HCI will play a central role in shaping the future of computing, enabling seamless interaction between humans and machines.</a:t>
            </a:r>
          </a:p>
          <a:p>
            <a:pPr algn="ctr">
              <a:lnSpc>
                <a:spcPts val="3534"/>
              </a:lnSpc>
            </a:pPr>
            <a:endParaRPr lang="en-GB" sz="2181" dirty="0">
              <a:solidFill>
                <a:srgbClr val="FFFFFF"/>
              </a:solidFill>
              <a:latin typeface="Poppins Light"/>
              <a:ea typeface="Poppins Light"/>
              <a:cs typeface="Poppins Light"/>
              <a:sym typeface="Poppins Light"/>
            </a:endParaRPr>
          </a:p>
        </p:txBody>
      </p:sp>
      <p:sp>
        <p:nvSpPr>
          <p:cNvPr id="8" name="AutoShape 8"/>
          <p:cNvSpPr/>
          <p:nvPr/>
        </p:nvSpPr>
        <p:spPr>
          <a:xfrm>
            <a:off x="3734144" y="6854774"/>
            <a:ext cx="11130583" cy="0"/>
          </a:xfrm>
          <a:prstGeom prst="line">
            <a:avLst/>
          </a:prstGeom>
          <a:ln w="38100" cap="flat">
            <a:solidFill>
              <a:srgbClr val="FFFFFF"/>
            </a:solidFill>
            <a:prstDash val="solid"/>
            <a:headEnd type="none" w="sm" len="sm"/>
            <a:tailEnd type="none" w="sm" len="sm"/>
          </a:ln>
        </p:spPr>
        <p:txBody>
          <a:bodyPr/>
          <a:lstStyle/>
          <a:p>
            <a:endParaRPr lang="en-RO"/>
          </a:p>
        </p:txBody>
      </p:sp>
      <p:sp>
        <p:nvSpPr>
          <p:cNvPr id="9" name="Freeform 9"/>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en-RO"/>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txBody>
          <a:bodyPr/>
          <a:lstStyle/>
          <a:p>
            <a:endParaRPr lang="en-RO"/>
          </a:p>
        </p:txBody>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txBody>
          <a:bodyPr/>
          <a:lstStyle/>
          <a:p>
            <a:endParaRPr lang="en-RO"/>
          </a:p>
        </p:txBody>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RO"/>
          </a:p>
        </p:txBody>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RO"/>
          </a:p>
        </p:txBody>
      </p:sp>
      <p:sp>
        <p:nvSpPr>
          <p:cNvPr id="6" name="TextBox 6"/>
          <p:cNvSpPr txBox="1"/>
          <p:nvPr/>
        </p:nvSpPr>
        <p:spPr>
          <a:xfrm>
            <a:off x="1619702" y="2582224"/>
            <a:ext cx="7747874" cy="3236382"/>
          </a:xfrm>
          <a:prstGeom prst="rect">
            <a:avLst/>
          </a:prstGeom>
        </p:spPr>
        <p:txBody>
          <a:bodyPr lIns="0" tIns="0" rIns="0" bIns="0" rtlCol="0" anchor="t">
            <a:spAutoFit/>
          </a:bodyPr>
          <a:lstStyle/>
          <a:p>
            <a:pPr marL="0" lvl="0" indent="0" algn="ctr">
              <a:lnSpc>
                <a:spcPts val="26366"/>
              </a:lnSpc>
            </a:pPr>
            <a:r>
              <a:rPr lang="en-US" sz="18833">
                <a:solidFill>
                  <a:srgbClr val="6866E1"/>
                </a:solidFill>
                <a:latin typeface="Computer Says No"/>
                <a:ea typeface="Computer Says No"/>
                <a:cs typeface="Computer Says No"/>
                <a:sym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txBody>
          <a:bodyPr/>
          <a:lstStyle/>
          <a:p>
            <a:endParaRPr lang="en-RO"/>
          </a:p>
        </p:txBody>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en-RO"/>
          </a:p>
        </p:txBody>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en-RO"/>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txBody>
          <a:bodyPr/>
          <a:lstStyle/>
          <a:p>
            <a:endParaRPr lang="en-RO"/>
          </a:p>
        </p:txBody>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txBody>
          <a:bodyPr/>
          <a:lstStyle/>
          <a:p>
            <a:endParaRPr lang="en-RO"/>
          </a:p>
        </p:txBody>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txBody>
            <a:bodyPr/>
            <a:lstStyle/>
            <a:p>
              <a:endParaRPr lang="en-RO"/>
            </a:p>
          </p:txBody>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txBody>
            <a:bodyPr/>
            <a:lstStyle/>
            <a:p>
              <a:endParaRPr lang="en-RO"/>
            </a:p>
          </p:txBody>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txBody>
          <a:bodyPr/>
          <a:lstStyle/>
          <a:p>
            <a:endParaRPr lang="en-RO"/>
          </a:p>
        </p:txBody>
      </p:sp>
      <p:sp>
        <p:nvSpPr>
          <p:cNvPr id="8" name="TextBox 8"/>
          <p:cNvSpPr txBox="1"/>
          <p:nvPr/>
        </p:nvSpPr>
        <p:spPr>
          <a:xfrm>
            <a:off x="4829460" y="1833922"/>
            <a:ext cx="9099614" cy="1273011"/>
          </a:xfrm>
          <a:prstGeom prst="rect">
            <a:avLst/>
          </a:prstGeom>
        </p:spPr>
        <p:txBody>
          <a:bodyPr lIns="0" tIns="0" rIns="0" bIns="0" rtlCol="0" anchor="t">
            <a:spAutoFit/>
          </a:bodyPr>
          <a:lstStyle/>
          <a:p>
            <a:pPr marL="0" lvl="0" indent="0" algn="ctr">
              <a:lnSpc>
                <a:spcPts val="8583"/>
              </a:lnSpc>
              <a:spcBef>
                <a:spcPct val="0"/>
              </a:spcBef>
            </a:pPr>
            <a:r>
              <a:rPr lang="en-US" sz="11922">
                <a:solidFill>
                  <a:srgbClr val="6866E1"/>
                </a:solidFill>
                <a:latin typeface="Computer Says No"/>
                <a:ea typeface="Computer Says No"/>
                <a:cs typeface="Computer Says No"/>
                <a:sym typeface="Computer Says No"/>
              </a:rPr>
              <a:t>TABLE OF CONTENTS</a:t>
            </a:r>
          </a:p>
        </p:txBody>
      </p:sp>
      <p:sp>
        <p:nvSpPr>
          <p:cNvPr id="9" name="TextBox 9"/>
          <p:cNvSpPr txBox="1"/>
          <p:nvPr/>
        </p:nvSpPr>
        <p:spPr>
          <a:xfrm>
            <a:off x="3006887" y="4342065"/>
            <a:ext cx="6125528" cy="3808459"/>
          </a:xfrm>
          <a:prstGeom prst="rect">
            <a:avLst/>
          </a:prstGeom>
        </p:spPr>
        <p:txBody>
          <a:bodyPr lIns="0" tIns="0" rIns="0" bIns="0" rtlCol="0" anchor="t">
            <a:spAutoFit/>
          </a:bodyPr>
          <a:lstStyle/>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Introduction</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The Evolution of HCI</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Key Components of HCI</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Applications of HCI</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Challenges in HCI</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Future Trends in HCI</a:t>
            </a:r>
          </a:p>
          <a:p>
            <a:pPr marL="660796" lvl="1" indent="-330398" algn="l">
              <a:lnSpc>
                <a:spcPts val="4284"/>
              </a:lnSpc>
              <a:buFont typeface="Arial"/>
              <a:buChar char="•"/>
            </a:pPr>
            <a:r>
              <a:rPr lang="en-US" sz="3060">
                <a:solidFill>
                  <a:srgbClr val="FFFFFF"/>
                </a:solidFill>
                <a:latin typeface="Poppins Light"/>
                <a:ea typeface="Poppins Light"/>
                <a:cs typeface="Poppins Light"/>
                <a:sym typeface="Poppins Light"/>
              </a:rPr>
              <a:t>Conclusion</a:t>
            </a:r>
          </a:p>
        </p:txBody>
      </p:sp>
      <p:sp>
        <p:nvSpPr>
          <p:cNvPr id="10" name="TextBox 10"/>
          <p:cNvSpPr txBox="1"/>
          <p:nvPr/>
        </p:nvSpPr>
        <p:spPr>
          <a:xfrm>
            <a:off x="9815392" y="4342065"/>
            <a:ext cx="738209" cy="3808459"/>
          </a:xfrm>
          <a:prstGeom prst="rect">
            <a:avLst/>
          </a:prstGeom>
        </p:spPr>
        <p:txBody>
          <a:bodyPr lIns="0" tIns="0" rIns="0" bIns="0" rtlCol="0" anchor="t">
            <a:spAutoFit/>
          </a:bodyPr>
          <a:lstStyle/>
          <a:p>
            <a:pPr algn="r">
              <a:lnSpc>
                <a:spcPts val="4284"/>
              </a:lnSpc>
            </a:pPr>
            <a:r>
              <a:rPr lang="en-US" sz="3060">
                <a:solidFill>
                  <a:srgbClr val="FFFFFF"/>
                </a:solidFill>
                <a:latin typeface="Poppins"/>
                <a:ea typeface="Poppins"/>
                <a:cs typeface="Poppins"/>
                <a:sym typeface="Poppins"/>
              </a:rPr>
              <a:t>3</a:t>
            </a:r>
          </a:p>
          <a:p>
            <a:pPr algn="r">
              <a:lnSpc>
                <a:spcPts val="4284"/>
              </a:lnSpc>
            </a:pPr>
            <a:r>
              <a:rPr lang="en-US" sz="3060">
                <a:solidFill>
                  <a:srgbClr val="FFFFFF"/>
                </a:solidFill>
                <a:latin typeface="Poppins"/>
                <a:ea typeface="Poppins"/>
                <a:cs typeface="Poppins"/>
                <a:sym typeface="Poppins"/>
              </a:rPr>
              <a:t>4</a:t>
            </a:r>
          </a:p>
          <a:p>
            <a:pPr algn="r">
              <a:lnSpc>
                <a:spcPts val="4284"/>
              </a:lnSpc>
            </a:pPr>
            <a:r>
              <a:rPr lang="en-US" sz="3060">
                <a:solidFill>
                  <a:srgbClr val="FFFFFF"/>
                </a:solidFill>
                <a:latin typeface="Poppins"/>
                <a:ea typeface="Poppins"/>
                <a:cs typeface="Poppins"/>
                <a:sym typeface="Poppins"/>
              </a:rPr>
              <a:t>5</a:t>
            </a:r>
          </a:p>
          <a:p>
            <a:pPr algn="r">
              <a:lnSpc>
                <a:spcPts val="4284"/>
              </a:lnSpc>
            </a:pPr>
            <a:r>
              <a:rPr lang="en-US" sz="3060">
                <a:solidFill>
                  <a:srgbClr val="FFFFFF"/>
                </a:solidFill>
                <a:latin typeface="Poppins"/>
                <a:ea typeface="Poppins"/>
                <a:cs typeface="Poppins"/>
                <a:sym typeface="Poppins"/>
              </a:rPr>
              <a:t>6</a:t>
            </a:r>
          </a:p>
          <a:p>
            <a:pPr algn="r">
              <a:lnSpc>
                <a:spcPts val="4284"/>
              </a:lnSpc>
            </a:pPr>
            <a:r>
              <a:rPr lang="en-US" sz="3060">
                <a:solidFill>
                  <a:srgbClr val="FFFFFF"/>
                </a:solidFill>
                <a:latin typeface="Poppins"/>
                <a:ea typeface="Poppins"/>
                <a:cs typeface="Poppins"/>
                <a:sym typeface="Poppins"/>
              </a:rPr>
              <a:t>12</a:t>
            </a:r>
          </a:p>
          <a:p>
            <a:pPr algn="r">
              <a:lnSpc>
                <a:spcPts val="4284"/>
              </a:lnSpc>
            </a:pPr>
            <a:r>
              <a:rPr lang="en-US" sz="3060">
                <a:solidFill>
                  <a:srgbClr val="FFFFFF"/>
                </a:solidFill>
                <a:latin typeface="Poppins"/>
                <a:ea typeface="Poppins"/>
                <a:cs typeface="Poppins"/>
                <a:sym typeface="Poppins"/>
              </a:rPr>
              <a:t>14</a:t>
            </a:r>
          </a:p>
          <a:p>
            <a:pPr algn="r">
              <a:lnSpc>
                <a:spcPts val="4284"/>
              </a:lnSpc>
            </a:pPr>
            <a:r>
              <a:rPr lang="en-US" sz="3060">
                <a:solidFill>
                  <a:srgbClr val="FFFFFF"/>
                </a:solidFill>
                <a:latin typeface="Poppins"/>
                <a:ea typeface="Poppins"/>
                <a:cs typeface="Poppins"/>
                <a:sym typeface="Poppins"/>
              </a:rPr>
              <a:t>17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707851" y="1222001"/>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txBody>
          <a:bodyPr/>
          <a:lstStyle/>
          <a:p>
            <a:endParaRPr lang="en-RO"/>
          </a:p>
        </p:txBody>
      </p:sp>
      <p:sp>
        <p:nvSpPr>
          <p:cNvPr id="3" name="TextBox 3"/>
          <p:cNvSpPr txBox="1"/>
          <p:nvPr/>
        </p:nvSpPr>
        <p:spPr>
          <a:xfrm>
            <a:off x="1256862" y="2475264"/>
            <a:ext cx="7242648" cy="1509102"/>
          </a:xfrm>
          <a:prstGeom prst="rect">
            <a:avLst/>
          </a:prstGeom>
        </p:spPr>
        <p:txBody>
          <a:bodyPr lIns="0" tIns="0" rIns="0" bIns="0" rtlCol="0" anchor="t">
            <a:spAutoFit/>
          </a:bodyPr>
          <a:lstStyle/>
          <a:p>
            <a:pPr marL="0" lvl="0" indent="0" algn="ctr">
              <a:lnSpc>
                <a:spcPts val="10150"/>
              </a:lnSpc>
              <a:spcBef>
                <a:spcPct val="0"/>
              </a:spcBef>
            </a:pPr>
            <a:r>
              <a:rPr lang="en-US" sz="14097">
                <a:solidFill>
                  <a:srgbClr val="6866E1"/>
                </a:solidFill>
                <a:latin typeface="Computer Says No"/>
                <a:ea typeface="Computer Says No"/>
                <a:cs typeface="Computer Says No"/>
                <a:sym typeface="Computer Says No"/>
              </a:rPr>
              <a:t>INTRODUCTION</a:t>
            </a:r>
          </a:p>
        </p:txBody>
      </p:sp>
      <p:sp>
        <p:nvSpPr>
          <p:cNvPr id="4" name="TextBox 4"/>
          <p:cNvSpPr txBox="1"/>
          <p:nvPr/>
        </p:nvSpPr>
        <p:spPr>
          <a:xfrm>
            <a:off x="1256862" y="3892454"/>
            <a:ext cx="7633222" cy="4598888"/>
          </a:xfrm>
          <a:prstGeom prst="rect">
            <a:avLst/>
          </a:prstGeom>
        </p:spPr>
        <p:txBody>
          <a:bodyPr lIns="0" tIns="0" rIns="0" bIns="0" rtlCol="0" anchor="t">
            <a:spAutoFit/>
          </a:bodyPr>
          <a:lstStyle/>
          <a:p>
            <a:pPr algn="l">
              <a:lnSpc>
                <a:spcPts val="3555"/>
              </a:lnSpc>
            </a:pPr>
            <a:r>
              <a:rPr lang="en-GB" sz="2539" dirty="0">
                <a:solidFill>
                  <a:srgbClr val="FFFFFF"/>
                </a:solidFill>
                <a:latin typeface="Poppins Light"/>
                <a:ea typeface="Poppins Light"/>
                <a:cs typeface="Poppins Light"/>
                <a:sym typeface="Poppins Light"/>
              </a:rPr>
              <a:t>Human-Computer Interaction (HCI) is a multidisciplinary field that focuses on the design, evaluation, and implementation of interactive computing systems for human use. It examines the ways humans interact with computers and seeks to create systems that are both effective and user-friendly. HCI plays a crucial role in shaping the way people engage with technology, making it an essential aspect of modern computing.</a:t>
            </a:r>
          </a:p>
        </p:txBody>
      </p:sp>
      <p:sp>
        <p:nvSpPr>
          <p:cNvPr id="5" name="AutoShape 5"/>
          <p:cNvSpPr/>
          <p:nvPr/>
        </p:nvSpPr>
        <p:spPr>
          <a:xfrm flipV="1">
            <a:off x="1256915" y="8659408"/>
            <a:ext cx="6920742" cy="19050"/>
          </a:xfrm>
          <a:prstGeom prst="line">
            <a:avLst/>
          </a:prstGeom>
          <a:ln w="38100" cap="flat">
            <a:solidFill>
              <a:srgbClr val="FFFFFF"/>
            </a:solidFill>
            <a:prstDash val="solid"/>
            <a:headEnd type="none" w="sm" len="sm"/>
            <a:tailEnd type="none" w="sm" len="sm"/>
          </a:ln>
        </p:spPr>
        <p:txBody>
          <a:bodyPr/>
          <a:lstStyle/>
          <a:p>
            <a:endParaRPr lang="en-RO"/>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RO"/>
          </a:p>
        </p:txBody>
      </p:sp>
      <p:sp>
        <p:nvSpPr>
          <p:cNvPr id="3" name="Freeform 3"/>
          <p:cNvSpPr/>
          <p:nvPr/>
        </p:nvSpPr>
        <p:spPr>
          <a:xfrm>
            <a:off x="10059110" y="-1900625"/>
            <a:ext cx="10008973" cy="8229600"/>
          </a:xfrm>
          <a:custGeom>
            <a:avLst/>
            <a:gdLst/>
            <a:ahLst/>
            <a:cxnLst/>
            <a:rect l="l" t="t" r="r" b="b"/>
            <a:pathLst>
              <a:path w="10008973" h="8229600">
                <a:moveTo>
                  <a:pt x="0" y="0"/>
                </a:moveTo>
                <a:lnTo>
                  <a:pt x="10008972" y="0"/>
                </a:lnTo>
                <a:lnTo>
                  <a:pt x="10008972" y="8229600"/>
                </a:lnTo>
                <a:lnTo>
                  <a:pt x="0" y="8229600"/>
                </a:lnTo>
                <a:lnTo>
                  <a:pt x="0" y="0"/>
                </a:lnTo>
                <a:close/>
              </a:path>
            </a:pathLst>
          </a:custGeom>
          <a:blipFill>
            <a:blip r:embed="rId3"/>
            <a:stretch>
              <a:fillRect/>
            </a:stretch>
          </a:blipFill>
        </p:spPr>
        <p:txBody>
          <a:bodyPr/>
          <a:lstStyle/>
          <a:p>
            <a:endParaRPr lang="en-RO"/>
          </a:p>
        </p:txBody>
      </p:sp>
      <p:sp>
        <p:nvSpPr>
          <p:cNvPr id="4" name="Freeform 4"/>
          <p:cNvSpPr/>
          <p:nvPr/>
        </p:nvSpPr>
        <p:spPr>
          <a:xfrm>
            <a:off x="-4363426" y="327084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RO"/>
          </a:p>
        </p:txBody>
      </p:sp>
      <p:sp>
        <p:nvSpPr>
          <p:cNvPr id="5" name="TextBox 5"/>
          <p:cNvSpPr txBox="1"/>
          <p:nvPr/>
        </p:nvSpPr>
        <p:spPr>
          <a:xfrm>
            <a:off x="4338661" y="1087584"/>
            <a:ext cx="9610678" cy="1141900"/>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6866E1"/>
                </a:solidFill>
                <a:latin typeface="Computer Says No"/>
                <a:ea typeface="Computer Says No"/>
                <a:cs typeface="Computer Says No"/>
                <a:sym typeface="Computer Says No"/>
              </a:rPr>
              <a:t>THE EVOLUTION OF HCI</a:t>
            </a:r>
          </a:p>
        </p:txBody>
      </p:sp>
      <p:sp>
        <p:nvSpPr>
          <p:cNvPr id="6" name="Freeform 6"/>
          <p:cNvSpPr/>
          <p:nvPr/>
        </p:nvSpPr>
        <p:spPr>
          <a:xfrm>
            <a:off x="2500852" y="2257529"/>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RO"/>
          </a:p>
        </p:txBody>
      </p:sp>
      <p:sp>
        <p:nvSpPr>
          <p:cNvPr id="7" name="Freeform 7"/>
          <p:cNvSpPr/>
          <p:nvPr/>
        </p:nvSpPr>
        <p:spPr>
          <a:xfrm>
            <a:off x="7134391" y="2214175"/>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RO"/>
          </a:p>
        </p:txBody>
      </p:sp>
      <p:sp>
        <p:nvSpPr>
          <p:cNvPr id="8" name="Freeform 8"/>
          <p:cNvSpPr/>
          <p:nvPr/>
        </p:nvSpPr>
        <p:spPr>
          <a:xfrm>
            <a:off x="13365059" y="2190362"/>
            <a:ext cx="2113329" cy="2113329"/>
          </a:xfrm>
          <a:custGeom>
            <a:avLst/>
            <a:gdLst/>
            <a:ahLst/>
            <a:cxnLst/>
            <a:rect l="l" t="t" r="r" b="b"/>
            <a:pathLst>
              <a:path w="2113329" h="2113329">
                <a:moveTo>
                  <a:pt x="0" y="0"/>
                </a:moveTo>
                <a:lnTo>
                  <a:pt x="2113329" y="0"/>
                </a:lnTo>
                <a:lnTo>
                  <a:pt x="2113329" y="2113330"/>
                </a:lnTo>
                <a:lnTo>
                  <a:pt x="0" y="21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RO"/>
          </a:p>
        </p:txBody>
      </p:sp>
      <p:sp>
        <p:nvSpPr>
          <p:cNvPr id="9" name="TextBox 9"/>
          <p:cNvSpPr txBox="1"/>
          <p:nvPr/>
        </p:nvSpPr>
        <p:spPr>
          <a:xfrm>
            <a:off x="2904599" y="3045433"/>
            <a:ext cx="1336693" cy="688937"/>
          </a:xfrm>
          <a:prstGeom prst="rect">
            <a:avLst/>
          </a:prstGeom>
        </p:spPr>
        <p:txBody>
          <a:bodyPr lIns="0" tIns="0" rIns="0" bIns="0" rtlCol="0" anchor="t">
            <a:spAutoFit/>
          </a:bodyPr>
          <a:lstStyle/>
          <a:p>
            <a:pPr marL="0" lvl="0" indent="0" algn="ctr">
              <a:lnSpc>
                <a:spcPts val="4620"/>
              </a:lnSpc>
              <a:spcBef>
                <a:spcPct val="0"/>
              </a:spcBef>
            </a:pPr>
            <a:r>
              <a:rPr lang="en-US" sz="6417">
                <a:solidFill>
                  <a:srgbClr val="40B8F5"/>
                </a:solidFill>
                <a:latin typeface="Computer Says No"/>
                <a:ea typeface="Computer Says No"/>
                <a:cs typeface="Computer Says No"/>
                <a:sym typeface="Computer Says No"/>
              </a:rPr>
              <a:t>60'S</a:t>
            </a:r>
          </a:p>
        </p:txBody>
      </p:sp>
      <p:sp>
        <p:nvSpPr>
          <p:cNvPr id="10" name="TextBox 10"/>
          <p:cNvSpPr txBox="1"/>
          <p:nvPr/>
        </p:nvSpPr>
        <p:spPr>
          <a:xfrm>
            <a:off x="7473118" y="3108365"/>
            <a:ext cx="1435875" cy="706932"/>
          </a:xfrm>
          <a:prstGeom prst="rect">
            <a:avLst/>
          </a:prstGeom>
        </p:spPr>
        <p:txBody>
          <a:bodyPr lIns="0" tIns="0" rIns="0" bIns="0" rtlCol="0" anchor="t">
            <a:spAutoFit/>
          </a:bodyPr>
          <a:lstStyle/>
          <a:p>
            <a:pPr marL="0" lvl="0" indent="0" algn="ctr">
              <a:lnSpc>
                <a:spcPts val="4751"/>
              </a:lnSpc>
              <a:spcBef>
                <a:spcPct val="0"/>
              </a:spcBef>
            </a:pPr>
            <a:r>
              <a:rPr lang="en-US" sz="6598">
                <a:solidFill>
                  <a:srgbClr val="40B8F5"/>
                </a:solidFill>
                <a:latin typeface="Computer Says No"/>
                <a:ea typeface="Computer Says No"/>
                <a:cs typeface="Computer Says No"/>
                <a:sym typeface="Computer Says No"/>
              </a:rPr>
              <a:t>70'S</a:t>
            </a:r>
          </a:p>
        </p:txBody>
      </p:sp>
      <p:sp>
        <p:nvSpPr>
          <p:cNvPr id="11" name="TextBox 11"/>
          <p:cNvSpPr txBox="1"/>
          <p:nvPr/>
        </p:nvSpPr>
        <p:spPr>
          <a:xfrm>
            <a:off x="14004806" y="3148448"/>
            <a:ext cx="833835" cy="731541"/>
          </a:xfrm>
          <a:prstGeom prst="rect">
            <a:avLst/>
          </a:prstGeom>
        </p:spPr>
        <p:txBody>
          <a:bodyPr lIns="0" tIns="0" rIns="0" bIns="0" rtlCol="0" anchor="t">
            <a:spAutoFit/>
          </a:bodyPr>
          <a:lstStyle/>
          <a:p>
            <a:pPr marL="0" lvl="0" indent="0" algn="ctr">
              <a:lnSpc>
                <a:spcPts val="4912"/>
              </a:lnSpc>
              <a:spcBef>
                <a:spcPct val="0"/>
              </a:spcBef>
            </a:pPr>
            <a:r>
              <a:rPr lang="en-US" sz="6823">
                <a:solidFill>
                  <a:srgbClr val="40B8F5"/>
                </a:solidFill>
                <a:latin typeface="Computer Says No"/>
                <a:ea typeface="Computer Says No"/>
                <a:cs typeface="Computer Says No"/>
                <a:sym typeface="Computer Says No"/>
              </a:rPr>
              <a:t>NOW</a:t>
            </a:r>
          </a:p>
        </p:txBody>
      </p:sp>
      <p:sp>
        <p:nvSpPr>
          <p:cNvPr id="12" name="TextBox 12"/>
          <p:cNvSpPr txBox="1"/>
          <p:nvPr/>
        </p:nvSpPr>
        <p:spPr>
          <a:xfrm>
            <a:off x="11424369" y="4661887"/>
            <a:ext cx="6233858" cy="5025161"/>
          </a:xfrm>
          <a:prstGeom prst="rect">
            <a:avLst/>
          </a:prstGeom>
        </p:spPr>
        <p:txBody>
          <a:bodyPr lIns="0" tIns="0" rIns="0" bIns="0" rtlCol="0" anchor="t">
            <a:spAutoFit/>
          </a:bodyPr>
          <a:lstStyle/>
          <a:p>
            <a:pPr marL="440436" lvl="1" indent="-220218" algn="l">
              <a:lnSpc>
                <a:spcPts val="3304"/>
              </a:lnSpc>
              <a:buFont typeface="Arial"/>
              <a:buChar char="•"/>
            </a:pPr>
            <a:r>
              <a:rPr lang="en-GB" sz="2039" dirty="0">
                <a:solidFill>
                  <a:srgbClr val="FFFFFF"/>
                </a:solidFill>
                <a:latin typeface="Poppins Light"/>
                <a:ea typeface="Poppins Light"/>
                <a:cs typeface="Poppins Light"/>
                <a:sym typeface="Poppins Light"/>
              </a:rPr>
              <a:t>natural user interfaces began to emerge, including touchscreens, voice recognition, and gesture-based controls</a:t>
            </a:r>
          </a:p>
          <a:p>
            <a:pPr marL="440436" lvl="1" indent="-220218" algn="l">
              <a:lnSpc>
                <a:spcPts val="3304"/>
              </a:lnSpc>
              <a:buFont typeface="Arial"/>
              <a:buChar char="•"/>
            </a:pPr>
            <a:r>
              <a:rPr lang="en-GB" sz="2039" dirty="0">
                <a:solidFill>
                  <a:srgbClr val="FFFFFF"/>
                </a:solidFill>
                <a:latin typeface="Poppins Light"/>
                <a:ea typeface="Poppins Light"/>
                <a:cs typeface="Poppins Light"/>
                <a:sym typeface="Poppins Light"/>
              </a:rPr>
              <a:t>smartphones and tablets popularised touch-based interactions, while voice-activated assistants like Siri and Alexa made hands-free operation a reality</a:t>
            </a:r>
          </a:p>
          <a:p>
            <a:pPr marL="440436" lvl="1" indent="-220218" algn="l">
              <a:lnSpc>
                <a:spcPts val="3304"/>
              </a:lnSpc>
              <a:buFont typeface="Arial"/>
              <a:buChar char="•"/>
            </a:pPr>
            <a:r>
              <a:rPr lang="en-GB" sz="2039" dirty="0">
                <a:solidFill>
                  <a:srgbClr val="FFFFFF"/>
                </a:solidFill>
                <a:latin typeface="Poppins Light"/>
                <a:ea typeface="Poppins Light"/>
                <a:cs typeface="Poppins Light"/>
                <a:sym typeface="Poppins Light"/>
              </a:rPr>
              <a:t>advancements in virtual reality (VR), augmented reality (AR), and artificial intelligence (AI), providing increasingly intuitive and immersive experiences for users</a:t>
            </a:r>
          </a:p>
          <a:p>
            <a:pPr algn="l">
              <a:lnSpc>
                <a:spcPts val="3304"/>
              </a:lnSpc>
            </a:pPr>
            <a:endParaRPr lang="en-GB" sz="2039" dirty="0">
              <a:solidFill>
                <a:srgbClr val="FFFFFF"/>
              </a:solidFill>
              <a:latin typeface="Poppins Light"/>
              <a:ea typeface="Poppins Light"/>
              <a:cs typeface="Poppins Light"/>
              <a:sym typeface="Poppins Light"/>
            </a:endParaRPr>
          </a:p>
        </p:txBody>
      </p:sp>
      <p:sp>
        <p:nvSpPr>
          <p:cNvPr id="13" name="TextBox 13"/>
          <p:cNvSpPr txBox="1"/>
          <p:nvPr/>
        </p:nvSpPr>
        <p:spPr>
          <a:xfrm>
            <a:off x="6302900" y="4671412"/>
            <a:ext cx="4218726" cy="5473999"/>
          </a:xfrm>
          <a:prstGeom prst="rect">
            <a:avLst/>
          </a:prstGeom>
        </p:spPr>
        <p:txBody>
          <a:bodyPr lIns="0" tIns="0" rIns="0" bIns="0" rtlCol="0" anchor="t">
            <a:spAutoFit/>
          </a:bodyPr>
          <a:lstStyle/>
          <a:p>
            <a:pPr marL="439588" lvl="1" indent="-219794" algn="l">
              <a:lnSpc>
                <a:spcPts val="3298"/>
              </a:lnSpc>
              <a:buFont typeface="Arial"/>
              <a:buChar char="•"/>
            </a:pPr>
            <a:r>
              <a:rPr lang="en-GB" sz="2036" dirty="0">
                <a:solidFill>
                  <a:srgbClr val="FFFFFF"/>
                </a:solidFill>
                <a:latin typeface="Poppins Light"/>
                <a:ea typeface="Poppins Light"/>
                <a:cs typeface="Poppins Light"/>
                <a:sym typeface="Poppins Light"/>
              </a:rPr>
              <a:t>the introduction of Graphical User Interfaces (GUIs) marked a revolutionary shift</a:t>
            </a:r>
          </a:p>
          <a:p>
            <a:pPr marL="439588" lvl="1" indent="-219794" algn="l">
              <a:lnSpc>
                <a:spcPts val="3298"/>
              </a:lnSpc>
              <a:buFont typeface="Arial"/>
              <a:buChar char="•"/>
            </a:pPr>
            <a:r>
              <a:rPr lang="en-GB" sz="2036" dirty="0">
                <a:solidFill>
                  <a:srgbClr val="FFFFFF"/>
                </a:solidFill>
                <a:latin typeface="Poppins Light"/>
                <a:ea typeface="Poppins Light"/>
                <a:cs typeface="Poppins Light"/>
                <a:sym typeface="Poppins Light"/>
              </a:rPr>
              <a:t>visual elements such as windows, icons, menus, and pointers (WIMP)</a:t>
            </a:r>
          </a:p>
          <a:p>
            <a:pPr marL="439588" lvl="1" indent="-219794" algn="l">
              <a:lnSpc>
                <a:spcPts val="3298"/>
              </a:lnSpc>
              <a:buFont typeface="Arial"/>
              <a:buChar char="•"/>
            </a:pPr>
            <a:r>
              <a:rPr lang="en-GB" sz="2036" dirty="0">
                <a:solidFill>
                  <a:srgbClr val="FFFFFF"/>
                </a:solidFill>
                <a:latin typeface="Poppins Light"/>
                <a:ea typeface="Poppins Light"/>
                <a:cs typeface="Poppins Light"/>
                <a:sym typeface="Poppins Light"/>
              </a:rPr>
              <a:t>computers accessible to a broader audience</a:t>
            </a:r>
          </a:p>
          <a:p>
            <a:pPr marL="439588" lvl="1" indent="-219794" algn="l">
              <a:lnSpc>
                <a:spcPts val="3298"/>
              </a:lnSpc>
              <a:buFont typeface="Arial"/>
              <a:buChar char="•"/>
            </a:pPr>
            <a:r>
              <a:rPr lang="en-GB" sz="2036" dirty="0">
                <a:solidFill>
                  <a:srgbClr val="FFFFFF"/>
                </a:solidFill>
                <a:latin typeface="Poppins Light"/>
                <a:ea typeface="Poppins Light"/>
                <a:cs typeface="Poppins Light"/>
                <a:sym typeface="Poppins Light"/>
              </a:rPr>
              <a:t>the emergence of the mouse and other pointing devices, simplifying interaction and enhancing productivity</a:t>
            </a:r>
          </a:p>
          <a:p>
            <a:pPr algn="l">
              <a:lnSpc>
                <a:spcPts val="3298"/>
              </a:lnSpc>
            </a:pPr>
            <a:endParaRPr lang="en-GB" sz="2036" dirty="0">
              <a:solidFill>
                <a:srgbClr val="FFFFFF"/>
              </a:solidFill>
              <a:latin typeface="Poppins Light"/>
              <a:ea typeface="Poppins Light"/>
              <a:cs typeface="Poppins Light"/>
              <a:sym typeface="Poppins Light"/>
            </a:endParaRPr>
          </a:p>
        </p:txBody>
      </p:sp>
      <p:sp>
        <p:nvSpPr>
          <p:cNvPr id="14" name="AutoShape 14"/>
          <p:cNvSpPr/>
          <p:nvPr/>
        </p:nvSpPr>
        <p:spPr>
          <a:xfrm flipV="1">
            <a:off x="9247720" y="3247027"/>
            <a:ext cx="4117338" cy="23813"/>
          </a:xfrm>
          <a:prstGeom prst="line">
            <a:avLst/>
          </a:prstGeom>
          <a:ln w="47625" cap="rnd">
            <a:solidFill>
              <a:srgbClr val="5CE5F8"/>
            </a:solidFill>
            <a:prstDash val="sysDot"/>
            <a:headEnd type="none" w="sm" len="sm"/>
            <a:tailEnd type="none" w="sm" len="sm"/>
          </a:ln>
        </p:spPr>
        <p:txBody>
          <a:bodyPr/>
          <a:lstStyle/>
          <a:p>
            <a:endParaRPr lang="en-RO"/>
          </a:p>
        </p:txBody>
      </p:sp>
      <p:sp>
        <p:nvSpPr>
          <p:cNvPr id="15" name="AutoShape 15"/>
          <p:cNvSpPr/>
          <p:nvPr/>
        </p:nvSpPr>
        <p:spPr>
          <a:xfrm flipV="1">
            <a:off x="4578276" y="3270840"/>
            <a:ext cx="2556115" cy="0"/>
          </a:xfrm>
          <a:prstGeom prst="line">
            <a:avLst/>
          </a:prstGeom>
          <a:ln w="47625" cap="rnd">
            <a:solidFill>
              <a:srgbClr val="5CE5F8"/>
            </a:solidFill>
            <a:prstDash val="sysDot"/>
            <a:headEnd type="none" w="sm" len="sm"/>
            <a:tailEnd type="none" w="sm" len="sm"/>
          </a:ln>
        </p:spPr>
        <p:txBody>
          <a:bodyPr/>
          <a:lstStyle/>
          <a:p>
            <a:endParaRPr lang="en-RO"/>
          </a:p>
        </p:txBody>
      </p:sp>
      <p:sp>
        <p:nvSpPr>
          <p:cNvPr id="16" name="TextBox 16"/>
          <p:cNvSpPr txBox="1"/>
          <p:nvPr/>
        </p:nvSpPr>
        <p:spPr>
          <a:xfrm>
            <a:off x="1259400" y="4661887"/>
            <a:ext cx="4386147" cy="4768934"/>
          </a:xfrm>
          <a:prstGeom prst="rect">
            <a:avLst/>
          </a:prstGeom>
        </p:spPr>
        <p:txBody>
          <a:bodyPr lIns="0" tIns="0" rIns="0" bIns="0" rtlCol="0" anchor="t">
            <a:spAutoFit/>
          </a:bodyPr>
          <a:lstStyle/>
          <a:p>
            <a:pPr marL="459004" lvl="1" indent="-229502" algn="l">
              <a:lnSpc>
                <a:spcPts val="3444"/>
              </a:lnSpc>
              <a:buFont typeface="Arial"/>
              <a:buChar char="•"/>
            </a:pPr>
            <a:r>
              <a:rPr lang="en-GB" sz="2126" dirty="0">
                <a:solidFill>
                  <a:srgbClr val="FFFFFF"/>
                </a:solidFill>
                <a:latin typeface="Poppins Light"/>
                <a:ea typeface="Poppins Light"/>
                <a:cs typeface="Poppins Light"/>
                <a:sym typeface="Poppins Light"/>
              </a:rPr>
              <a:t>command-line interfaces, which required a deep understanding of programming and syntax</a:t>
            </a:r>
          </a:p>
          <a:p>
            <a:pPr marL="459004" lvl="1" indent="-229502" algn="l">
              <a:lnSpc>
                <a:spcPts val="3444"/>
              </a:lnSpc>
              <a:buFont typeface="Arial"/>
              <a:buChar char="•"/>
            </a:pPr>
            <a:r>
              <a:rPr lang="en-GB" sz="2126" dirty="0">
                <a:solidFill>
                  <a:srgbClr val="FFFFFF"/>
                </a:solidFill>
                <a:latin typeface="Poppins Light"/>
                <a:ea typeface="Poppins Light"/>
                <a:cs typeface="Poppins Light"/>
                <a:sym typeface="Poppins Light"/>
              </a:rPr>
              <a:t>limited to text-based interactions, making them inaccessible to the general population</a:t>
            </a:r>
          </a:p>
          <a:p>
            <a:pPr marL="459004" lvl="1" indent="-229502" algn="l">
              <a:lnSpc>
                <a:spcPts val="3444"/>
              </a:lnSpc>
              <a:buFont typeface="Arial"/>
              <a:buChar char="•"/>
            </a:pPr>
            <a:r>
              <a:rPr lang="en-GB" sz="2126" dirty="0">
                <a:solidFill>
                  <a:srgbClr val="FFFFFF"/>
                </a:solidFill>
                <a:latin typeface="Poppins Light"/>
                <a:ea typeface="Poppins Light"/>
                <a:cs typeface="Poppins Light"/>
                <a:sym typeface="Poppins Light"/>
              </a:rPr>
              <a:t>only experts or highly trained individuals could operate such systems effectively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123303" y="4342649"/>
            <a:ext cx="9074405" cy="4174226"/>
          </a:xfrm>
          <a:custGeom>
            <a:avLst/>
            <a:gdLst/>
            <a:ahLst/>
            <a:cxnLst/>
            <a:rect l="l" t="t" r="r" b="b"/>
            <a:pathLst>
              <a:path w="9074405" h="4174226">
                <a:moveTo>
                  <a:pt x="0" y="0"/>
                </a:moveTo>
                <a:lnTo>
                  <a:pt x="9074406" y="0"/>
                </a:lnTo>
                <a:lnTo>
                  <a:pt x="9074406"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RO"/>
          </a:p>
        </p:txBody>
      </p:sp>
      <p:sp>
        <p:nvSpPr>
          <p:cNvPr id="3" name="Freeform 3"/>
          <p:cNvSpPr/>
          <p:nvPr/>
        </p:nvSpPr>
        <p:spPr>
          <a:xfrm rot="-5400000">
            <a:off x="4902675" y="4342649"/>
            <a:ext cx="9074405" cy="4174226"/>
          </a:xfrm>
          <a:custGeom>
            <a:avLst/>
            <a:gdLst/>
            <a:ahLst/>
            <a:cxnLst/>
            <a:rect l="l" t="t" r="r" b="b"/>
            <a:pathLst>
              <a:path w="9074405" h="4174226">
                <a:moveTo>
                  <a:pt x="0" y="0"/>
                </a:moveTo>
                <a:lnTo>
                  <a:pt x="9074406" y="0"/>
                </a:lnTo>
                <a:lnTo>
                  <a:pt x="9074406"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RO"/>
          </a:p>
        </p:txBody>
      </p:sp>
      <p:sp>
        <p:nvSpPr>
          <p:cNvPr id="4" name="Freeform 4"/>
          <p:cNvSpPr/>
          <p:nvPr/>
        </p:nvSpPr>
        <p:spPr>
          <a:xfrm rot="-5400000">
            <a:off x="9683194" y="4342649"/>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RO"/>
          </a:p>
        </p:txBody>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txBody>
          <a:bodyPr/>
          <a:lstStyle/>
          <a:p>
            <a:endParaRPr lang="en-RO"/>
          </a:p>
        </p:txBody>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txBody>
          <a:bodyPr/>
          <a:lstStyle/>
          <a:p>
            <a:endParaRPr lang="en-RO"/>
          </a:p>
        </p:txBody>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txBody>
          <a:bodyPr/>
          <a:lstStyle/>
          <a:p>
            <a:endParaRPr lang="en-RO"/>
          </a:p>
        </p:txBody>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txBody>
          <a:bodyPr/>
          <a:lstStyle/>
          <a:p>
            <a:endParaRPr lang="en-RO"/>
          </a:p>
        </p:txBody>
      </p:sp>
      <p:sp>
        <p:nvSpPr>
          <p:cNvPr id="9" name="Freeform 9"/>
          <p:cNvSpPr/>
          <p:nvPr/>
        </p:nvSpPr>
        <p:spPr>
          <a:xfrm>
            <a:off x="13489662" y="2333317"/>
            <a:ext cx="1461470" cy="1849961"/>
          </a:xfrm>
          <a:custGeom>
            <a:avLst/>
            <a:gdLst/>
            <a:ahLst/>
            <a:cxnLst/>
            <a:rect l="l" t="t" r="r" b="b"/>
            <a:pathLst>
              <a:path w="1461470" h="1849961">
                <a:moveTo>
                  <a:pt x="0" y="0"/>
                </a:moveTo>
                <a:lnTo>
                  <a:pt x="1461469" y="0"/>
                </a:lnTo>
                <a:lnTo>
                  <a:pt x="1461469" y="1849962"/>
                </a:lnTo>
                <a:lnTo>
                  <a:pt x="0" y="1849962"/>
                </a:lnTo>
                <a:lnTo>
                  <a:pt x="0" y="0"/>
                </a:lnTo>
                <a:close/>
              </a:path>
            </a:pathLst>
          </a:custGeom>
          <a:blipFill>
            <a:blip r:embed="rId8"/>
            <a:stretch>
              <a:fillRect/>
            </a:stretch>
          </a:blipFill>
        </p:spPr>
        <p:txBody>
          <a:bodyPr/>
          <a:lstStyle/>
          <a:p>
            <a:endParaRPr lang="en-RO"/>
          </a:p>
        </p:txBody>
      </p:sp>
      <p:sp>
        <p:nvSpPr>
          <p:cNvPr id="10" name="Freeform 10"/>
          <p:cNvSpPr/>
          <p:nvPr/>
        </p:nvSpPr>
        <p:spPr>
          <a:xfrm>
            <a:off x="8730648" y="2487909"/>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9"/>
            <a:stretch>
              <a:fillRect/>
            </a:stretch>
          </a:blipFill>
        </p:spPr>
        <p:txBody>
          <a:bodyPr/>
          <a:lstStyle/>
          <a:p>
            <a:endParaRPr lang="en-RO"/>
          </a:p>
        </p:txBody>
      </p:sp>
      <p:sp>
        <p:nvSpPr>
          <p:cNvPr id="11" name="Freeform 11"/>
          <p:cNvSpPr/>
          <p:nvPr/>
        </p:nvSpPr>
        <p:spPr>
          <a:xfrm>
            <a:off x="3967259" y="2487909"/>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10"/>
            <a:stretch>
              <a:fillRect/>
            </a:stretch>
          </a:blipFill>
        </p:spPr>
        <p:txBody>
          <a:bodyPr/>
          <a:lstStyle/>
          <a:p>
            <a:endParaRPr lang="en-RO"/>
          </a:p>
        </p:txBody>
      </p:sp>
      <p:sp>
        <p:nvSpPr>
          <p:cNvPr id="12" name="TextBox 12"/>
          <p:cNvSpPr txBox="1"/>
          <p:nvPr/>
        </p:nvSpPr>
        <p:spPr>
          <a:xfrm>
            <a:off x="4971178" y="962515"/>
            <a:ext cx="8983962" cy="2068279"/>
          </a:xfrm>
          <a:prstGeom prst="rect">
            <a:avLst/>
          </a:prstGeom>
        </p:spPr>
        <p:txBody>
          <a:bodyPr lIns="0" tIns="0" rIns="0" bIns="0" rtlCol="0" anchor="t">
            <a:spAutoFit/>
          </a:bodyPr>
          <a:lstStyle/>
          <a:p>
            <a:pPr algn="ctr">
              <a:lnSpc>
                <a:spcPts val="7490"/>
              </a:lnSpc>
            </a:pPr>
            <a:r>
              <a:rPr lang="en-US" sz="10403">
                <a:solidFill>
                  <a:srgbClr val="6866E1"/>
                </a:solidFill>
                <a:latin typeface="Computer Says No"/>
                <a:ea typeface="Computer Says No"/>
                <a:cs typeface="Computer Says No"/>
                <a:sym typeface="Computer Says No"/>
              </a:rPr>
              <a:t>KEY COMPONENTS OF HCI</a:t>
            </a:r>
          </a:p>
          <a:p>
            <a:pPr marL="0" lvl="0" indent="0" algn="ctr">
              <a:lnSpc>
                <a:spcPts val="7490"/>
              </a:lnSpc>
              <a:spcBef>
                <a:spcPct val="0"/>
              </a:spcBef>
            </a:pPr>
            <a:endParaRPr lang="en-US" sz="10403">
              <a:solidFill>
                <a:srgbClr val="6866E1"/>
              </a:solidFill>
              <a:latin typeface="Computer Says No"/>
              <a:ea typeface="Computer Says No"/>
              <a:cs typeface="Computer Says No"/>
              <a:sym typeface="Computer Says No"/>
            </a:endParaRPr>
          </a:p>
        </p:txBody>
      </p:sp>
      <p:sp>
        <p:nvSpPr>
          <p:cNvPr id="13" name="TextBox 13"/>
          <p:cNvSpPr txBox="1"/>
          <p:nvPr/>
        </p:nvSpPr>
        <p:spPr>
          <a:xfrm>
            <a:off x="2950086" y="4787129"/>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BF78FE"/>
                </a:solidFill>
                <a:latin typeface="Computer Says No"/>
                <a:ea typeface="Computer Says No"/>
                <a:cs typeface="Computer Says No"/>
                <a:sym typeface="Computer Says No"/>
              </a:rPr>
              <a:t>ACCESSIBILITY </a:t>
            </a:r>
          </a:p>
        </p:txBody>
      </p:sp>
      <p:sp>
        <p:nvSpPr>
          <p:cNvPr id="14" name="TextBox 14"/>
          <p:cNvSpPr txBox="1"/>
          <p:nvPr/>
        </p:nvSpPr>
        <p:spPr>
          <a:xfrm>
            <a:off x="2922261" y="5692304"/>
            <a:ext cx="3476490" cy="3348761"/>
          </a:xfrm>
          <a:prstGeom prst="rect">
            <a:avLst/>
          </a:prstGeom>
        </p:spPr>
        <p:txBody>
          <a:bodyPr lIns="0" tIns="0" rIns="0" bIns="0" rtlCol="0" anchor="t">
            <a:spAutoFit/>
          </a:bodyPr>
          <a:lstStyle/>
          <a:p>
            <a:pPr algn="ctr">
              <a:lnSpc>
                <a:spcPts val="3304"/>
              </a:lnSpc>
            </a:pPr>
            <a:r>
              <a:rPr lang="en-GB" sz="2039" dirty="0">
                <a:solidFill>
                  <a:srgbClr val="FFFFFF"/>
                </a:solidFill>
                <a:latin typeface="Poppins Light"/>
                <a:ea typeface="Poppins Light"/>
                <a:cs typeface="Poppins Light"/>
                <a:sym typeface="Poppins Light"/>
              </a:rPr>
              <a:t>Accessibility ensures that technology is usable by individuals with disabilities. Features like screen readers, voice commands, and adaptive hardware make interfaces inclusive for all users</a:t>
            </a:r>
          </a:p>
        </p:txBody>
      </p:sp>
      <p:sp>
        <p:nvSpPr>
          <p:cNvPr id="15" name="TextBox 15"/>
          <p:cNvSpPr txBox="1"/>
          <p:nvPr/>
        </p:nvSpPr>
        <p:spPr>
          <a:xfrm>
            <a:off x="7733715" y="4787129"/>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BF78FE"/>
                </a:solidFill>
                <a:latin typeface="Computer Says No"/>
                <a:ea typeface="Computer Says No"/>
                <a:cs typeface="Computer Says No"/>
                <a:sym typeface="Computer Says No"/>
              </a:rPr>
              <a:t>USABILITY</a:t>
            </a:r>
          </a:p>
        </p:txBody>
      </p:sp>
      <p:sp>
        <p:nvSpPr>
          <p:cNvPr id="16" name="TextBox 16"/>
          <p:cNvSpPr txBox="1"/>
          <p:nvPr/>
        </p:nvSpPr>
        <p:spPr>
          <a:xfrm>
            <a:off x="12575398" y="4562303"/>
            <a:ext cx="3289996" cy="1234775"/>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BF78FE"/>
                </a:solidFill>
                <a:latin typeface="Computer Says No"/>
                <a:ea typeface="Computer Says No"/>
                <a:cs typeface="Computer Says No"/>
                <a:sym typeface="Computer Says No"/>
              </a:rPr>
              <a:t>DESIGN PRINCIPLES </a:t>
            </a:r>
          </a:p>
        </p:txBody>
      </p:sp>
      <p:sp>
        <p:nvSpPr>
          <p:cNvPr id="17" name="TextBox 17"/>
          <p:cNvSpPr txBox="1"/>
          <p:nvPr/>
        </p:nvSpPr>
        <p:spPr>
          <a:xfrm>
            <a:off x="7733715" y="5692304"/>
            <a:ext cx="3458888" cy="3767861"/>
          </a:xfrm>
          <a:prstGeom prst="rect">
            <a:avLst/>
          </a:prstGeom>
        </p:spPr>
        <p:txBody>
          <a:bodyPr lIns="0" tIns="0" rIns="0" bIns="0" rtlCol="0" anchor="t">
            <a:spAutoFit/>
          </a:bodyPr>
          <a:lstStyle/>
          <a:p>
            <a:pPr algn="ctr">
              <a:lnSpc>
                <a:spcPts val="3304"/>
              </a:lnSpc>
            </a:pPr>
            <a:r>
              <a:rPr lang="en-GB" sz="2039" dirty="0">
                <a:solidFill>
                  <a:srgbClr val="FFFFFF"/>
                </a:solidFill>
                <a:latin typeface="Poppins Light"/>
                <a:ea typeface="Poppins Light"/>
                <a:cs typeface="Poppins Light"/>
                <a:sym typeface="Poppins Light"/>
              </a:rPr>
              <a:t>Usability is at the core of HCI, emphasising simplicity, efficiency, and user satisfaction. Effective design minimizes errors and ensures that users can achieve their goals seamlessly.</a:t>
            </a:r>
          </a:p>
          <a:p>
            <a:pPr algn="ctr">
              <a:lnSpc>
                <a:spcPts val="3304"/>
              </a:lnSpc>
            </a:pPr>
            <a:endParaRPr lang="en-GB" sz="2039" dirty="0">
              <a:solidFill>
                <a:srgbClr val="FFFFFF"/>
              </a:solidFill>
              <a:latin typeface="Poppins Light"/>
              <a:ea typeface="Poppins Light"/>
              <a:cs typeface="Poppins Light"/>
              <a:sym typeface="Poppins Light"/>
            </a:endParaRPr>
          </a:p>
        </p:txBody>
      </p:sp>
      <p:sp>
        <p:nvSpPr>
          <p:cNvPr id="18" name="TextBox 18"/>
          <p:cNvSpPr txBox="1"/>
          <p:nvPr/>
        </p:nvSpPr>
        <p:spPr>
          <a:xfrm>
            <a:off x="12355268" y="5806604"/>
            <a:ext cx="3607428" cy="3767861"/>
          </a:xfrm>
          <a:prstGeom prst="rect">
            <a:avLst/>
          </a:prstGeom>
        </p:spPr>
        <p:txBody>
          <a:bodyPr lIns="0" tIns="0" rIns="0" bIns="0" rtlCol="0" anchor="t">
            <a:spAutoFit/>
          </a:bodyPr>
          <a:lstStyle/>
          <a:p>
            <a:pPr algn="ctr">
              <a:lnSpc>
                <a:spcPts val="3304"/>
              </a:lnSpc>
            </a:pPr>
            <a:r>
              <a:rPr lang="en-GB" sz="2039" dirty="0">
                <a:solidFill>
                  <a:srgbClr val="FFFFFF"/>
                </a:solidFill>
                <a:latin typeface="Poppins Light"/>
                <a:ea typeface="Poppins Light"/>
                <a:cs typeface="Poppins Light"/>
                <a:sym typeface="Poppins Light"/>
              </a:rPr>
              <a:t>A visually appealing interface enhances user engagement. HCI incorporates principles of graphic design, typography, and layout to create attractive and functional interfaces.</a:t>
            </a:r>
          </a:p>
          <a:p>
            <a:pPr algn="ctr">
              <a:lnSpc>
                <a:spcPts val="3304"/>
              </a:lnSpc>
            </a:pPr>
            <a:endParaRPr lang="en-GB" sz="2039" dirty="0">
              <a:solidFill>
                <a:srgbClr val="FFFFFF"/>
              </a:solidFill>
              <a:latin typeface="Poppins Light"/>
              <a:ea typeface="Poppins Light"/>
              <a:cs typeface="Poppins Light"/>
              <a:sym typeface="Poppi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txBody>
          <a:bodyPr/>
          <a:lstStyle/>
          <a:p>
            <a:endParaRPr lang="en-RO"/>
          </a:p>
        </p:txBody>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txBody>
          <a:bodyPr/>
          <a:lstStyle/>
          <a:p>
            <a:endParaRPr lang="en-RO"/>
          </a:p>
        </p:txBody>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txBody>
          <a:bodyPr/>
          <a:lstStyle/>
          <a:p>
            <a:endParaRPr lang="en-RO"/>
          </a:p>
        </p:txBody>
      </p:sp>
      <p:sp>
        <p:nvSpPr>
          <p:cNvPr id="5" name="TextBox 5"/>
          <p:cNvSpPr txBox="1"/>
          <p:nvPr/>
        </p:nvSpPr>
        <p:spPr>
          <a:xfrm>
            <a:off x="576781" y="3655644"/>
            <a:ext cx="8567219" cy="4492341"/>
          </a:xfrm>
          <a:prstGeom prst="rect">
            <a:avLst/>
          </a:prstGeom>
        </p:spPr>
        <p:txBody>
          <a:bodyPr lIns="0" tIns="0" rIns="0" bIns="0" rtlCol="0" anchor="t">
            <a:spAutoFit/>
          </a:bodyPr>
          <a:lstStyle/>
          <a:p>
            <a:pPr algn="ctr">
              <a:lnSpc>
                <a:spcPts val="11140"/>
              </a:lnSpc>
            </a:pPr>
            <a:r>
              <a:rPr lang="en-US" sz="15472">
                <a:solidFill>
                  <a:srgbClr val="6866E1"/>
                </a:solidFill>
                <a:latin typeface="Computer Says No"/>
                <a:ea typeface="Computer Says No"/>
                <a:cs typeface="Computer Says No"/>
                <a:sym typeface="Computer Says No"/>
              </a:rPr>
              <a:t>APPLICATIONS OF HCI</a:t>
            </a:r>
          </a:p>
          <a:p>
            <a:pPr marL="0" lvl="0" indent="0" algn="ctr">
              <a:lnSpc>
                <a:spcPts val="11140"/>
              </a:lnSpc>
              <a:spcBef>
                <a:spcPct val="0"/>
              </a:spcBef>
            </a:pPr>
            <a:endParaRPr lang="en-US" sz="15472">
              <a:solidFill>
                <a:srgbClr val="6866E1"/>
              </a:solidFill>
              <a:latin typeface="Computer Says No"/>
              <a:ea typeface="Computer Says No"/>
              <a:cs typeface="Computer Says No"/>
              <a:sym typeface="Computer Says N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340247" y="412247"/>
            <a:ext cx="7937973" cy="9510914"/>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txBody>
            <a:bodyPr/>
            <a:lstStyle/>
            <a:p>
              <a:endParaRPr lang="en-RO"/>
            </a:p>
          </p:txBody>
        </p:sp>
      </p:grpSp>
      <p:sp>
        <p:nvSpPr>
          <p:cNvPr id="4" name="TextBox 4"/>
          <p:cNvSpPr txBox="1"/>
          <p:nvPr/>
        </p:nvSpPr>
        <p:spPr>
          <a:xfrm>
            <a:off x="8437211" y="2386246"/>
            <a:ext cx="8652476" cy="1032113"/>
          </a:xfrm>
          <a:prstGeom prst="rect">
            <a:avLst/>
          </a:prstGeom>
        </p:spPr>
        <p:txBody>
          <a:bodyPr lIns="0" tIns="0" rIns="0" bIns="0" rtlCol="0" anchor="t">
            <a:spAutoFit/>
          </a:bodyPr>
          <a:lstStyle/>
          <a:p>
            <a:pPr marL="0" lvl="0" indent="0" algn="l">
              <a:lnSpc>
                <a:spcPts val="6934"/>
              </a:lnSpc>
              <a:spcBef>
                <a:spcPct val="0"/>
              </a:spcBef>
            </a:pPr>
            <a:r>
              <a:rPr lang="en-US" sz="9631">
                <a:solidFill>
                  <a:srgbClr val="6866E1"/>
                </a:solidFill>
                <a:latin typeface="Computer Says No"/>
                <a:ea typeface="Computer Says No"/>
                <a:cs typeface="Computer Says No"/>
                <a:sym typeface="Computer Says No"/>
              </a:rPr>
              <a:t>GAMING </a:t>
            </a:r>
          </a:p>
        </p:txBody>
      </p:sp>
      <p:sp>
        <p:nvSpPr>
          <p:cNvPr id="5" name="TextBox 5"/>
          <p:cNvSpPr txBox="1"/>
          <p:nvPr/>
        </p:nvSpPr>
        <p:spPr>
          <a:xfrm>
            <a:off x="8437211" y="3485141"/>
            <a:ext cx="8223524" cy="3260352"/>
          </a:xfrm>
          <a:prstGeom prst="rect">
            <a:avLst/>
          </a:prstGeom>
        </p:spPr>
        <p:txBody>
          <a:bodyPr lIns="0" tIns="0" rIns="0" bIns="0" rtlCol="0" anchor="t">
            <a:spAutoFit/>
          </a:bodyPr>
          <a:lstStyle/>
          <a:p>
            <a:pPr algn="l">
              <a:lnSpc>
                <a:spcPts val="3729"/>
              </a:lnSpc>
            </a:pPr>
            <a:r>
              <a:rPr lang="en-GB" sz="2301" dirty="0">
                <a:solidFill>
                  <a:srgbClr val="FFFFFF"/>
                </a:solidFill>
                <a:latin typeface="Poppins Light"/>
                <a:ea typeface="Poppins Light"/>
                <a:cs typeface="Poppins Light"/>
                <a:sym typeface="Poppins Light"/>
              </a:rPr>
              <a:t>HCI has transformed gaming through immersive experiences enabled by Virtual Reality (VR) and Augmented Reality (AR). Interfaces like motion controllers, haptic feedback systems, and headsets have redefined user engagement. These innovations create highly realistic environments that enhance player immersion and interaction</a:t>
            </a:r>
          </a:p>
        </p:txBody>
      </p:sp>
      <p:sp>
        <p:nvSpPr>
          <p:cNvPr id="6" name="Freeform 6"/>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RO"/>
          </a:p>
        </p:txBody>
      </p:sp>
      <p:sp>
        <p:nvSpPr>
          <p:cNvPr id="7" name="Freeform 7"/>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RO"/>
          </a:p>
        </p:txBody>
      </p:sp>
      <p:sp>
        <p:nvSpPr>
          <p:cNvPr id="8" name="Freeform 8"/>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en-RO"/>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340247" y="412247"/>
            <a:ext cx="7937973" cy="9510914"/>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56502" r="-56502"/>
              </a:stretch>
            </a:blipFill>
          </p:spPr>
          <p:txBody>
            <a:bodyPr/>
            <a:lstStyle/>
            <a:p>
              <a:endParaRPr lang="en-RO"/>
            </a:p>
          </p:txBody>
        </p:sp>
      </p:grpSp>
      <p:sp>
        <p:nvSpPr>
          <p:cNvPr id="4" name="TextBox 4"/>
          <p:cNvSpPr txBox="1"/>
          <p:nvPr/>
        </p:nvSpPr>
        <p:spPr>
          <a:xfrm>
            <a:off x="8437211" y="2386246"/>
            <a:ext cx="8652476" cy="1032113"/>
          </a:xfrm>
          <a:prstGeom prst="rect">
            <a:avLst/>
          </a:prstGeom>
        </p:spPr>
        <p:txBody>
          <a:bodyPr lIns="0" tIns="0" rIns="0" bIns="0" rtlCol="0" anchor="t">
            <a:spAutoFit/>
          </a:bodyPr>
          <a:lstStyle/>
          <a:p>
            <a:pPr marL="0" lvl="0" indent="0" algn="l">
              <a:lnSpc>
                <a:spcPts val="6934"/>
              </a:lnSpc>
              <a:spcBef>
                <a:spcPct val="0"/>
              </a:spcBef>
            </a:pPr>
            <a:r>
              <a:rPr lang="en-US" sz="9631">
                <a:solidFill>
                  <a:srgbClr val="6866E1"/>
                </a:solidFill>
                <a:latin typeface="Computer Says No"/>
                <a:ea typeface="Computer Says No"/>
                <a:cs typeface="Computer Says No"/>
                <a:sym typeface="Computer Says No"/>
              </a:rPr>
              <a:t>HEALTHCARE</a:t>
            </a:r>
          </a:p>
        </p:txBody>
      </p:sp>
      <p:sp>
        <p:nvSpPr>
          <p:cNvPr id="5" name="TextBox 5"/>
          <p:cNvSpPr txBox="1"/>
          <p:nvPr/>
        </p:nvSpPr>
        <p:spPr>
          <a:xfrm>
            <a:off x="8437211" y="3485141"/>
            <a:ext cx="8223524" cy="3260352"/>
          </a:xfrm>
          <a:prstGeom prst="rect">
            <a:avLst/>
          </a:prstGeom>
        </p:spPr>
        <p:txBody>
          <a:bodyPr lIns="0" tIns="0" rIns="0" bIns="0" rtlCol="0" anchor="t">
            <a:spAutoFit/>
          </a:bodyPr>
          <a:lstStyle/>
          <a:p>
            <a:pPr algn="l">
              <a:lnSpc>
                <a:spcPts val="3729"/>
              </a:lnSpc>
            </a:pPr>
            <a:r>
              <a:rPr lang="en-GB" sz="2301" dirty="0">
                <a:solidFill>
                  <a:srgbClr val="FFFFFF"/>
                </a:solidFill>
                <a:latin typeface="Poppins Light"/>
                <a:ea typeface="Poppins Light"/>
                <a:cs typeface="Poppins Light"/>
                <a:sym typeface="Poppins Light"/>
              </a:rPr>
              <a:t>HCI plays a vital role in telemedicine, wearable health devices, and patient monitoring systems. Interfaces designed for medical applications improve access to care, enable remote diagnostics, and support chronic disease management. For example, wearable fitness trackers with user-friendly dashboards help individuals monitor their health metrics in real-time</a:t>
            </a:r>
          </a:p>
        </p:txBody>
      </p:sp>
      <p:sp>
        <p:nvSpPr>
          <p:cNvPr id="6" name="Freeform 6"/>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RO"/>
          </a:p>
        </p:txBody>
      </p:sp>
      <p:sp>
        <p:nvSpPr>
          <p:cNvPr id="7" name="Freeform 7"/>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RO"/>
          </a:p>
        </p:txBody>
      </p:sp>
      <p:sp>
        <p:nvSpPr>
          <p:cNvPr id="8" name="Freeform 8"/>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en-RO"/>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340247" y="412247"/>
            <a:ext cx="7937973" cy="9510914"/>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55564" r="-55564"/>
              </a:stretch>
            </a:blipFill>
          </p:spPr>
          <p:txBody>
            <a:bodyPr/>
            <a:lstStyle/>
            <a:p>
              <a:endParaRPr lang="en-RO"/>
            </a:p>
          </p:txBody>
        </p:sp>
      </p:grpSp>
      <p:sp>
        <p:nvSpPr>
          <p:cNvPr id="4" name="TextBox 4"/>
          <p:cNvSpPr txBox="1"/>
          <p:nvPr/>
        </p:nvSpPr>
        <p:spPr>
          <a:xfrm>
            <a:off x="8437211" y="2386246"/>
            <a:ext cx="8652476" cy="1032113"/>
          </a:xfrm>
          <a:prstGeom prst="rect">
            <a:avLst/>
          </a:prstGeom>
        </p:spPr>
        <p:txBody>
          <a:bodyPr lIns="0" tIns="0" rIns="0" bIns="0" rtlCol="0" anchor="t">
            <a:spAutoFit/>
          </a:bodyPr>
          <a:lstStyle/>
          <a:p>
            <a:pPr marL="0" lvl="0" indent="0" algn="l">
              <a:lnSpc>
                <a:spcPts val="6934"/>
              </a:lnSpc>
              <a:spcBef>
                <a:spcPct val="0"/>
              </a:spcBef>
            </a:pPr>
            <a:r>
              <a:rPr lang="en-US" sz="9631">
                <a:solidFill>
                  <a:srgbClr val="6866E1"/>
                </a:solidFill>
                <a:latin typeface="Computer Says No"/>
                <a:ea typeface="Computer Says No"/>
                <a:cs typeface="Computer Says No"/>
                <a:sym typeface="Computer Says No"/>
              </a:rPr>
              <a:t>EDUCATION</a:t>
            </a:r>
          </a:p>
        </p:txBody>
      </p:sp>
      <p:sp>
        <p:nvSpPr>
          <p:cNvPr id="5" name="TextBox 5"/>
          <p:cNvSpPr txBox="1"/>
          <p:nvPr/>
        </p:nvSpPr>
        <p:spPr>
          <a:xfrm>
            <a:off x="8437211" y="3485141"/>
            <a:ext cx="8223524" cy="3260352"/>
          </a:xfrm>
          <a:prstGeom prst="rect">
            <a:avLst/>
          </a:prstGeom>
        </p:spPr>
        <p:txBody>
          <a:bodyPr lIns="0" tIns="0" rIns="0" bIns="0" rtlCol="0" anchor="t">
            <a:spAutoFit/>
          </a:bodyPr>
          <a:lstStyle/>
          <a:p>
            <a:pPr algn="l">
              <a:lnSpc>
                <a:spcPts val="3729"/>
              </a:lnSpc>
            </a:pPr>
            <a:r>
              <a:rPr lang="en-GB" sz="2301" dirty="0">
                <a:solidFill>
                  <a:srgbClr val="FFFFFF"/>
                </a:solidFill>
                <a:latin typeface="Poppins Light"/>
                <a:ea typeface="Poppins Light"/>
                <a:cs typeface="Poppins Light"/>
                <a:sym typeface="Poppins Light"/>
              </a:rPr>
              <a:t>E-learning platforms leverage HCI to provide interactive and personalized learning experiences. Features such as adaptive quizzes, multimedia content, and virtual classrooms enhance student engagement and knowledge retention. Additionally, augmented reality (AR) applications allow students to interact with 3D models, making complex concepts easier to understand</a:t>
            </a:r>
          </a:p>
        </p:txBody>
      </p:sp>
      <p:sp>
        <p:nvSpPr>
          <p:cNvPr id="6" name="Freeform 6"/>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RO"/>
          </a:p>
        </p:txBody>
      </p:sp>
      <p:sp>
        <p:nvSpPr>
          <p:cNvPr id="7" name="Freeform 7"/>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RO"/>
          </a:p>
        </p:txBody>
      </p:sp>
      <p:sp>
        <p:nvSpPr>
          <p:cNvPr id="8" name="Freeform 8"/>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txBody>
          <a:bodyPr/>
          <a:lstStyle/>
          <a:p>
            <a:endParaRPr lang="en-RO"/>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TotalTime>
  <Words>1044</Words>
  <Application>Microsoft Macintosh PowerPoint</Application>
  <PresentationFormat>Custom</PresentationFormat>
  <Paragraphs>76</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Poppins Light</vt:lpstr>
      <vt:lpstr>Poppins</vt:lpstr>
      <vt:lpstr>Computer Says No</vt:lpstr>
      <vt:lpstr>Arial</vt:lpstr>
      <vt:lpstr>Bicubik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cp:lastModifiedBy>ANDREEA-BIANCA CROITORU</cp:lastModifiedBy>
  <cp:revision>3</cp:revision>
  <dcterms:created xsi:type="dcterms:W3CDTF">2006-08-16T00:00:00Z</dcterms:created>
  <dcterms:modified xsi:type="dcterms:W3CDTF">2025-01-09T09:10:26Z</dcterms:modified>
  <dc:identifier>DAGbigSbUgQ</dc:identifier>
</cp:coreProperties>
</file>